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59"/>
  </p:normalViewPr>
  <p:slideViewPr>
    <p:cSldViewPr snapToGrid="0" snapToObjects="1">
      <p:cViewPr varScale="1">
        <p:scale>
          <a:sx n="105" d="100"/>
          <a:sy n="105" d="100"/>
        </p:scale>
        <p:origin x="130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x-none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‹N°›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x-none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x-none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x-none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_Microsoft_Word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2" y="608279"/>
            <a:ext cx="6498158" cy="1724867"/>
          </a:xfrm>
        </p:spPr>
        <p:txBody>
          <a:bodyPr/>
          <a:lstStyle/>
          <a:p>
            <a:r>
              <a:rPr lang="en-GB" dirty="0"/>
              <a:t>PRDI 2020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2" y="2721781"/>
            <a:ext cx="6498159" cy="1629690"/>
          </a:xfrm>
        </p:spPr>
        <p:txBody>
          <a:bodyPr>
            <a:normAutofit/>
          </a:bodyPr>
          <a:lstStyle/>
          <a:p>
            <a:r>
              <a:rPr lang="en-GB" dirty="0" err="1">
                <a:solidFill>
                  <a:schemeClr val="tx1"/>
                </a:solidFill>
              </a:rPr>
              <a:t>Infos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chemeClr val="tx1"/>
                </a:solidFill>
              </a:rPr>
              <a:t>importantes</a:t>
            </a:r>
            <a:r>
              <a:rPr lang="en-GB" dirty="0">
                <a:solidFill>
                  <a:schemeClr val="tx1"/>
                </a:solidFill>
              </a:rPr>
              <a:t> :</a:t>
            </a:r>
          </a:p>
          <a:p>
            <a:r>
              <a:rPr lang="en-GB" b="1" dirty="0">
                <a:solidFill>
                  <a:schemeClr val="tx1"/>
                </a:solidFill>
              </a:rPr>
              <a:t>http://</a:t>
            </a:r>
            <a:r>
              <a:rPr lang="en-GB" b="1" dirty="0" err="1">
                <a:solidFill>
                  <a:schemeClr val="tx1"/>
                </a:solidFill>
              </a:rPr>
              <a:t>www.sylvain-serra.fr</a:t>
            </a:r>
            <a:r>
              <a:rPr lang="en-GB" b="1" dirty="0">
                <a:solidFill>
                  <a:schemeClr val="tx1"/>
                </a:solidFill>
              </a:rPr>
              <a:t>/co/</a:t>
            </a:r>
            <a:r>
              <a:rPr lang="en-GB" b="1" dirty="0" err="1">
                <a:solidFill>
                  <a:schemeClr val="tx1"/>
                </a:solidFill>
              </a:rPr>
              <a:t>ensgti.html</a:t>
            </a:r>
            <a:endParaRPr lang="en-GB" b="1" dirty="0">
              <a:solidFill>
                <a:schemeClr val="tx1"/>
              </a:solidFill>
            </a:endParaRPr>
          </a:p>
          <a:p>
            <a:r>
              <a:rPr lang="en-GB" dirty="0">
                <a:solidFill>
                  <a:schemeClr val="tx1"/>
                </a:solidFill>
              </a:rPr>
              <a:t>Rapport : </a:t>
            </a:r>
            <a:r>
              <a:rPr lang="en-GB" b="1" dirty="0">
                <a:solidFill>
                  <a:schemeClr val="tx1"/>
                </a:solidFill>
              </a:rPr>
              <a:t>06/05/20 23h59!!!</a:t>
            </a:r>
          </a:p>
          <a:p>
            <a:r>
              <a:rPr lang="en-GB" dirty="0">
                <a:solidFill>
                  <a:schemeClr val="tx1"/>
                </a:solidFill>
              </a:rPr>
              <a:t>Poster pour impression : ???</a:t>
            </a:r>
          </a:p>
          <a:p>
            <a:r>
              <a:rPr lang="en-GB" b="1" dirty="0">
                <a:solidFill>
                  <a:schemeClr val="tx1"/>
                </a:solidFill>
              </a:rPr>
              <a:t>Session poster  : 13/05/20 après-midi</a:t>
            </a:r>
          </a:p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009647" y="4946930"/>
            <a:ext cx="7124707" cy="1477328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/>
              <a:t>Tous les envois de document doivent respecter un format utile!</a:t>
            </a:r>
          </a:p>
          <a:p>
            <a:r>
              <a:rPr lang="fr-FR" dirty="0"/>
              <a:t>00_nom1_nom2_respo.*</a:t>
            </a:r>
          </a:p>
          <a:p>
            <a:endParaRPr lang="fr-FR" dirty="0"/>
          </a:p>
          <a:p>
            <a:r>
              <a:rPr lang="fr-FR" dirty="0"/>
              <a:t>Avec moi et le responsable en copie.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7429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Mise</a:t>
            </a:r>
            <a:r>
              <a:rPr lang="en-GB" dirty="0"/>
              <a:t> en </a:t>
            </a:r>
            <a:r>
              <a:rPr lang="en-GB" dirty="0" err="1"/>
              <a:t>œuvre</a:t>
            </a:r>
            <a:r>
              <a:rPr lang="en-GB" dirty="0"/>
              <a:t> du PRDI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fr-FR" dirty="0">
                <a:solidFill>
                  <a:srgbClr val="000000"/>
                </a:solidFill>
              </a:rPr>
              <a:t>2 heures seront prévues à l’emploi du temps (amphi) pour une présentation des consignes et des objectifs ainsi que des moteurs de recherche bibliographique,</a:t>
            </a:r>
            <a:endParaRPr lang="fr-FR" sz="3200" dirty="0">
              <a:solidFill>
                <a:srgbClr val="000000"/>
              </a:solidFill>
            </a:endParaRPr>
          </a:p>
          <a:p>
            <a:pPr lvl="0"/>
            <a:r>
              <a:rPr lang="fr-FR" dirty="0">
                <a:solidFill>
                  <a:srgbClr val="000000"/>
                </a:solidFill>
              </a:rPr>
              <a:t>Travail en binômes,</a:t>
            </a:r>
            <a:endParaRPr lang="fr-FR" sz="3200" dirty="0">
              <a:solidFill>
                <a:srgbClr val="000000"/>
              </a:solidFill>
            </a:endParaRPr>
          </a:p>
          <a:p>
            <a:pPr lvl="0"/>
            <a:r>
              <a:rPr lang="fr-FR" dirty="0">
                <a:solidFill>
                  <a:srgbClr val="000000"/>
                </a:solidFill>
              </a:rPr>
              <a:t>2 heures sont autorisées par enseignant pour l’encadrement d’un PRDI,</a:t>
            </a:r>
            <a:endParaRPr lang="fr-FR" sz="3200" dirty="0">
              <a:solidFill>
                <a:srgbClr val="000000"/>
              </a:solidFill>
            </a:endParaRPr>
          </a:p>
          <a:p>
            <a:pPr lvl="0"/>
            <a:r>
              <a:rPr lang="fr-FR" dirty="0">
                <a:solidFill>
                  <a:srgbClr val="000000"/>
                </a:solidFill>
              </a:rPr>
              <a:t>Calendrier : sujets distribués en début de semestre, travail réparti sur le semestre complet.</a:t>
            </a:r>
            <a:endParaRPr lang="fr-FR" sz="3200" dirty="0">
              <a:solidFill>
                <a:srgbClr val="000000"/>
              </a:solidFill>
            </a:endParaRPr>
          </a:p>
          <a:p>
            <a:pPr lvl="1"/>
            <a:r>
              <a:rPr lang="fr-FR" sz="2400" dirty="0">
                <a:solidFill>
                  <a:srgbClr val="000000"/>
                </a:solidFill>
              </a:rPr>
              <a:t>30 h affichées à l’emploi du temps soit un travail attendu de 90h par élève</a:t>
            </a:r>
            <a:endParaRPr lang="fr-FR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8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Contexte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>
              <a:solidFill>
                <a:srgbClr val="000000"/>
              </a:solidFill>
            </a:endParaRPr>
          </a:p>
          <a:p>
            <a:r>
              <a:rPr lang="fr-FR" dirty="0">
                <a:solidFill>
                  <a:srgbClr val="000000"/>
                </a:solidFill>
              </a:rPr>
              <a:t>la CTI précise que la formation d’ingénieur doit comporter:</a:t>
            </a:r>
          </a:p>
          <a:p>
            <a:pPr marL="0" indent="0">
              <a:buNone/>
            </a:pPr>
            <a:r>
              <a:rPr lang="fr-FR" dirty="0">
                <a:solidFill>
                  <a:srgbClr val="000000"/>
                </a:solidFill>
              </a:rPr>
              <a:t> « une dimension d’ouverture à </a:t>
            </a:r>
            <a:r>
              <a:rPr lang="fr-FR" b="1" dirty="0">
                <a:solidFill>
                  <a:srgbClr val="000000"/>
                </a:solidFill>
              </a:rPr>
              <a:t>l’innovation et une initiation à la recherche </a:t>
            </a:r>
            <a:r>
              <a:rPr lang="fr-FR" dirty="0">
                <a:solidFill>
                  <a:srgbClr val="000000"/>
                </a:solidFill>
              </a:rPr>
              <a:t>».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r>
              <a:rPr lang="fr-FR" dirty="0">
                <a:solidFill>
                  <a:srgbClr val="000000"/>
                </a:solidFill>
              </a:rPr>
              <a:t>L’objectif du PRDI est de proposer une </a:t>
            </a:r>
            <a:r>
              <a:rPr lang="fr-FR" b="1" dirty="0">
                <a:solidFill>
                  <a:srgbClr val="000000"/>
                </a:solidFill>
              </a:rPr>
              <a:t>initiation</a:t>
            </a:r>
            <a:r>
              <a:rPr lang="fr-FR" dirty="0">
                <a:solidFill>
                  <a:srgbClr val="000000"/>
                </a:solidFill>
              </a:rPr>
              <a:t> à la démarche scientifique.</a:t>
            </a:r>
          </a:p>
          <a:p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984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Compétences</a:t>
            </a:r>
            <a:r>
              <a:rPr lang="en-GB" dirty="0"/>
              <a:t> </a:t>
            </a:r>
            <a:r>
              <a:rPr lang="en-GB" dirty="0" err="1"/>
              <a:t>visées</a:t>
            </a:r>
            <a:r>
              <a:rPr lang="en-GB" dirty="0"/>
              <a:t> par le PRDI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fr-FR" dirty="0">
                <a:solidFill>
                  <a:srgbClr val="000000"/>
                </a:solidFill>
              </a:rPr>
              <a:t>Etre capable de faire une recherche bibliographique, notamment à partir de bases de données en ligne,</a:t>
            </a:r>
          </a:p>
          <a:p>
            <a:pPr lvl="0"/>
            <a:r>
              <a:rPr lang="fr-FR" dirty="0">
                <a:solidFill>
                  <a:srgbClr val="000000"/>
                </a:solidFill>
              </a:rPr>
              <a:t>Etre capable de faire une synthèse de différents travaux de recherche,</a:t>
            </a:r>
          </a:p>
          <a:p>
            <a:pPr lvl="0"/>
            <a:r>
              <a:rPr lang="fr-FR" dirty="0">
                <a:solidFill>
                  <a:srgbClr val="000000"/>
                </a:solidFill>
              </a:rPr>
              <a:t>Etre capable d’effectuer une analyse critique,</a:t>
            </a:r>
          </a:p>
          <a:p>
            <a:pPr lvl="0"/>
            <a:r>
              <a:rPr lang="fr-FR" dirty="0">
                <a:solidFill>
                  <a:srgbClr val="000000"/>
                </a:solidFill>
              </a:rPr>
              <a:t>Etre capable de proposer une solution innovante,</a:t>
            </a:r>
          </a:p>
          <a:p>
            <a:pPr lvl="0"/>
            <a:r>
              <a:rPr lang="fr-FR" dirty="0">
                <a:solidFill>
                  <a:srgbClr val="000000"/>
                </a:solidFill>
              </a:rPr>
              <a:t>Etre capable de rédiger un document en respectant des consignes (Template).</a:t>
            </a:r>
          </a:p>
        </p:txBody>
      </p:sp>
    </p:spTree>
    <p:extLst>
      <p:ext uri="{BB962C8B-B14F-4D97-AF65-F5344CB8AC3E}">
        <p14:creationId xmlns:p14="http://schemas.microsoft.com/office/powerpoint/2010/main" val="3117548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Contenu</a:t>
            </a:r>
            <a:r>
              <a:rPr lang="en-GB" dirty="0"/>
              <a:t> du PRDI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000000"/>
                </a:solidFill>
              </a:rPr>
              <a:t>Le PRDI sera structuré en deux grandes parties :</a:t>
            </a:r>
          </a:p>
          <a:p>
            <a:pPr marL="0" indent="0">
              <a:buNone/>
            </a:pPr>
            <a:endParaRPr lang="fr-FR" dirty="0">
              <a:solidFill>
                <a:srgbClr val="000000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fr-FR" b="1" dirty="0">
                <a:solidFill>
                  <a:srgbClr val="000000"/>
                </a:solidFill>
              </a:rPr>
              <a:t>Analyse bibliographique :</a:t>
            </a:r>
            <a:endParaRPr lang="fr-FR" dirty="0">
              <a:solidFill>
                <a:srgbClr val="000000"/>
              </a:solidFill>
            </a:endParaRPr>
          </a:p>
          <a:p>
            <a:pPr lvl="1"/>
            <a:r>
              <a:rPr lang="fr-FR" dirty="0">
                <a:solidFill>
                  <a:srgbClr val="000000"/>
                </a:solidFill>
              </a:rPr>
              <a:t>Etat de l’art dans le domaine défini par le sujet</a:t>
            </a:r>
          </a:p>
          <a:p>
            <a:pPr lvl="1"/>
            <a:endParaRPr lang="fr-FR" dirty="0">
              <a:solidFill>
                <a:srgbClr val="000000"/>
              </a:solidFill>
            </a:endParaRPr>
          </a:p>
          <a:p>
            <a:pPr lvl="1"/>
            <a:r>
              <a:rPr lang="fr-FR" dirty="0">
                <a:solidFill>
                  <a:srgbClr val="000000"/>
                </a:solidFill>
              </a:rPr>
              <a:t>Utilisation des bases de données en ligne</a:t>
            </a:r>
          </a:p>
          <a:p>
            <a:pPr lvl="1"/>
            <a:endParaRPr lang="fr-FR" dirty="0">
              <a:solidFill>
                <a:srgbClr val="000000"/>
              </a:solidFill>
            </a:endParaRPr>
          </a:p>
          <a:p>
            <a:pPr lvl="1"/>
            <a:r>
              <a:rPr lang="fr-FR" dirty="0">
                <a:solidFill>
                  <a:srgbClr val="000000"/>
                </a:solidFill>
              </a:rPr>
              <a:t>Analyse critique des travaux antérieurs</a:t>
            </a:r>
          </a:p>
          <a:p>
            <a:pPr lvl="1"/>
            <a:endParaRPr lang="fr-FR" dirty="0">
              <a:solidFill>
                <a:srgbClr val="000000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39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Contenu</a:t>
            </a:r>
            <a:r>
              <a:rPr lang="en-GB" dirty="0"/>
              <a:t> du PRDI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0"/>
            <a:ext cx="8042276" cy="4935879"/>
          </a:xfrm>
        </p:spPr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 startAt="2"/>
            </a:pPr>
            <a:r>
              <a:rPr lang="fr-FR" b="1" dirty="0">
                <a:solidFill>
                  <a:srgbClr val="000000"/>
                </a:solidFill>
              </a:rPr>
              <a:t>Développement – Innovation</a:t>
            </a:r>
            <a:endParaRPr lang="fr-FR" dirty="0">
              <a:solidFill>
                <a:srgbClr val="000000"/>
              </a:solidFill>
            </a:endParaRPr>
          </a:p>
          <a:p>
            <a:pPr lvl="1"/>
            <a:endParaRPr lang="fr-FR" dirty="0">
              <a:solidFill>
                <a:srgbClr val="000000"/>
              </a:solidFill>
            </a:endParaRPr>
          </a:p>
          <a:p>
            <a:pPr lvl="1"/>
            <a:r>
              <a:rPr lang="fr-FR" dirty="0">
                <a:solidFill>
                  <a:srgbClr val="000000"/>
                </a:solidFill>
              </a:rPr>
              <a:t>Proposition d’un axe de Développement/Innovation</a:t>
            </a:r>
          </a:p>
          <a:p>
            <a:pPr lvl="1"/>
            <a:endParaRPr lang="fr-FR" dirty="0">
              <a:solidFill>
                <a:srgbClr val="000000"/>
              </a:solidFill>
            </a:endParaRPr>
          </a:p>
          <a:p>
            <a:pPr lvl="1"/>
            <a:r>
              <a:rPr lang="fr-FR" dirty="0">
                <a:solidFill>
                  <a:srgbClr val="000000"/>
                </a:solidFill>
              </a:rPr>
              <a:t>Justification d’un point de vue scientifique et, éventuellement en fonction du sujet, d’un point de vue économique et/ou sociétal (Développement Durable)</a:t>
            </a:r>
          </a:p>
          <a:p>
            <a:pPr lvl="1"/>
            <a:endParaRPr lang="fr-FR" dirty="0">
              <a:solidFill>
                <a:srgbClr val="000000"/>
              </a:solidFill>
            </a:endParaRPr>
          </a:p>
          <a:p>
            <a:pPr lvl="1"/>
            <a:r>
              <a:rPr lang="fr-FR" dirty="0">
                <a:solidFill>
                  <a:srgbClr val="000000"/>
                </a:solidFill>
              </a:rPr>
              <a:t>Proposition d’un plan d’action (développement d’outils logiciels, de protocoles expérimentaux, financement du projet…) et éventuelle réalisation, totale ou partielle, du plan d’action.</a:t>
            </a:r>
          </a:p>
          <a:p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687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Rapport </a:t>
            </a:r>
            <a:r>
              <a:rPr lang="en-GB" dirty="0" err="1"/>
              <a:t>écrit</a:t>
            </a:r>
            <a:r>
              <a:rPr lang="en-GB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solidFill>
                  <a:srgbClr val="000000"/>
                </a:solidFill>
              </a:rPr>
              <a:t>L’étudiant remettra à l’issue du projet, un rapport écrit : entre 15 et 20 pages, 20 pages maximum.</a:t>
            </a:r>
          </a:p>
          <a:p>
            <a:r>
              <a:rPr lang="fr-FR" dirty="0">
                <a:solidFill>
                  <a:srgbClr val="000000"/>
                </a:solidFill>
              </a:rPr>
              <a:t>Il respectera un format imposé. L’éditeur de texte peut être imposé par l’EC responsable : Word, </a:t>
            </a:r>
            <a:r>
              <a:rPr lang="fr-FR" dirty="0" err="1">
                <a:solidFill>
                  <a:srgbClr val="000000"/>
                </a:solidFill>
              </a:rPr>
              <a:t>LaTeX</a:t>
            </a:r>
            <a:r>
              <a:rPr lang="fr-FR" dirty="0">
                <a:solidFill>
                  <a:srgbClr val="000000"/>
                </a:solidFill>
              </a:rPr>
              <a:t>…</a:t>
            </a:r>
          </a:p>
          <a:p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51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Session Poster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solidFill>
                  <a:srgbClr val="000000"/>
                </a:solidFill>
              </a:rPr>
              <a:t>Les élèves organiseront une session Poster sur le modèle des congrès : poster rédigé en anglais au format A1 en couleur (pas de consigne sur la structure du poster) ; une demi journée sera dédié à la manifestation.</a:t>
            </a:r>
          </a:p>
          <a:p>
            <a:r>
              <a:rPr lang="fr-FR" dirty="0">
                <a:solidFill>
                  <a:srgbClr val="000000"/>
                </a:solidFill>
              </a:rPr>
              <a:t>Evaluation des posters par les membres du jury qui se déplacent, posent des questions…, concours du meilleur poster…</a:t>
            </a:r>
          </a:p>
          <a:p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789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Evaluation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0"/>
            <a:ext cx="8042276" cy="4607299"/>
          </a:xfrm>
        </p:spPr>
        <p:txBody>
          <a:bodyPr>
            <a:normAutofit fontScale="92500" lnSpcReduction="20000"/>
          </a:bodyPr>
          <a:lstStyle/>
          <a:p>
            <a:r>
              <a:rPr lang="fr-FR" dirty="0">
                <a:solidFill>
                  <a:srgbClr val="000000"/>
                </a:solidFill>
              </a:rPr>
              <a:t>La grille d’évaluation est proposée en annexe.</a:t>
            </a:r>
          </a:p>
          <a:p>
            <a:r>
              <a:rPr lang="fr-FR" dirty="0">
                <a:solidFill>
                  <a:srgbClr val="000000"/>
                </a:solidFill>
              </a:rPr>
              <a:t>Cette grille comporte une première section qui vise à évaluer le travail et le rapport (compétences 1 à 5).</a:t>
            </a:r>
          </a:p>
          <a:p>
            <a:r>
              <a:rPr lang="fr-FR" dirty="0">
                <a:solidFill>
                  <a:srgbClr val="000000"/>
                </a:solidFill>
              </a:rPr>
              <a:t>La quatrième compétence : « Etre capable de proposer une solution innovante » évaluera aussi les éventuelles réalisations (code ou expérimentation).</a:t>
            </a:r>
          </a:p>
          <a:p>
            <a:r>
              <a:rPr lang="fr-FR" dirty="0">
                <a:solidFill>
                  <a:srgbClr val="000000"/>
                </a:solidFill>
              </a:rPr>
              <a:t>En fonction des sujets (et de la possibilité d’avoir une partie « Réalisation » plus ou moins importante), le tuteur pourra modifier le poids relatif des différentes sous-sections de l’évaluation du travail (15 pts) : Bibliographie / Synthèse / Analyse / Réalisation / Rapport.</a:t>
            </a:r>
          </a:p>
          <a:p>
            <a:r>
              <a:rPr lang="fr-FR" dirty="0">
                <a:solidFill>
                  <a:srgbClr val="000000"/>
                </a:solidFill>
              </a:rPr>
              <a:t>La seconde section permet d’évaluer la session poster.</a:t>
            </a:r>
          </a:p>
          <a:p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519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7935879"/>
              </p:ext>
            </p:extLst>
          </p:nvPr>
        </p:nvGraphicFramePr>
        <p:xfrm>
          <a:off x="1346200" y="63500"/>
          <a:ext cx="6451600" cy="673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Document" r:id="rId3" imgW="6451600" imgH="6731000" progId="Word.Document.12">
                  <p:embed/>
                </p:oleObj>
              </mc:Choice>
              <mc:Fallback>
                <p:oleObj name="Document" r:id="rId3" imgW="6451600" imgH="6731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46200" y="63500"/>
                        <a:ext cx="6451600" cy="673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614068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111</TotalTime>
  <Words>579</Words>
  <Application>Microsoft Macintosh PowerPoint</Application>
  <PresentationFormat>Affichage à l'écran (4:3)</PresentationFormat>
  <Paragraphs>57</Paragraphs>
  <Slides>10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News Gothic MT</vt:lpstr>
      <vt:lpstr>Wingdings 2</vt:lpstr>
      <vt:lpstr>Breeze</vt:lpstr>
      <vt:lpstr>Document</vt:lpstr>
      <vt:lpstr>PRDI 2020 </vt:lpstr>
      <vt:lpstr>Contexte</vt:lpstr>
      <vt:lpstr>Compétences visées par le PRDI </vt:lpstr>
      <vt:lpstr>Contenu du PRDI </vt:lpstr>
      <vt:lpstr>Contenu du PRDI </vt:lpstr>
      <vt:lpstr>Rapport écrit </vt:lpstr>
      <vt:lpstr>Session Poster</vt:lpstr>
      <vt:lpstr>Evaluation </vt:lpstr>
      <vt:lpstr>Présentation PowerPoint</vt:lpstr>
      <vt:lpstr>Mise en œuvre du PRDI 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PRDI 2017 </dc:title>
  <dc:subject/>
  <dc:creator>sserra</dc:creator>
  <cp:keywords/>
  <dc:description/>
  <cp:lastModifiedBy>Sylvain Serra</cp:lastModifiedBy>
  <cp:revision>14</cp:revision>
  <dcterms:created xsi:type="dcterms:W3CDTF">2017-01-10T10:03:11Z</dcterms:created>
  <dcterms:modified xsi:type="dcterms:W3CDTF">2020-01-09T21:20:25Z</dcterms:modified>
  <cp:category/>
</cp:coreProperties>
</file>