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7"/>
  </p:notesMasterIdLst>
  <p:handoutMasterIdLst>
    <p:handoutMasterId r:id="rId78"/>
  </p:handoutMasterIdLst>
  <p:sldIdLst>
    <p:sldId id="257" r:id="rId2"/>
    <p:sldId id="267" r:id="rId3"/>
    <p:sldId id="300" r:id="rId4"/>
    <p:sldId id="302" r:id="rId5"/>
    <p:sldId id="303" r:id="rId6"/>
    <p:sldId id="304" r:id="rId7"/>
    <p:sldId id="307" r:id="rId8"/>
    <p:sldId id="388" r:id="rId9"/>
    <p:sldId id="324" r:id="rId10"/>
    <p:sldId id="308" r:id="rId11"/>
    <p:sldId id="382" r:id="rId12"/>
    <p:sldId id="334" r:id="rId13"/>
    <p:sldId id="349" r:id="rId14"/>
    <p:sldId id="350" r:id="rId15"/>
    <p:sldId id="351" r:id="rId16"/>
    <p:sldId id="352" r:id="rId17"/>
    <p:sldId id="353" r:id="rId18"/>
    <p:sldId id="354" r:id="rId19"/>
    <p:sldId id="355" r:id="rId20"/>
    <p:sldId id="372" r:id="rId21"/>
    <p:sldId id="373" r:id="rId22"/>
    <p:sldId id="374" r:id="rId23"/>
    <p:sldId id="375" r:id="rId24"/>
    <p:sldId id="376" r:id="rId25"/>
    <p:sldId id="377" r:id="rId26"/>
    <p:sldId id="378" r:id="rId27"/>
    <p:sldId id="379" r:id="rId28"/>
    <p:sldId id="380" r:id="rId29"/>
    <p:sldId id="381" r:id="rId30"/>
    <p:sldId id="356" r:id="rId31"/>
    <p:sldId id="357" r:id="rId32"/>
    <p:sldId id="359" r:id="rId33"/>
    <p:sldId id="360" r:id="rId34"/>
    <p:sldId id="361" r:id="rId35"/>
    <p:sldId id="362" r:id="rId36"/>
    <p:sldId id="369" r:id="rId37"/>
    <p:sldId id="363" r:id="rId38"/>
    <p:sldId id="364" r:id="rId39"/>
    <p:sldId id="365" r:id="rId40"/>
    <p:sldId id="366" r:id="rId41"/>
    <p:sldId id="368" r:id="rId42"/>
    <p:sldId id="367" r:id="rId43"/>
    <p:sldId id="301" r:id="rId44"/>
    <p:sldId id="383" r:id="rId45"/>
    <p:sldId id="384" r:id="rId46"/>
    <p:sldId id="385" r:id="rId47"/>
    <p:sldId id="391" r:id="rId48"/>
    <p:sldId id="397" r:id="rId49"/>
    <p:sldId id="392" r:id="rId50"/>
    <p:sldId id="393" r:id="rId51"/>
    <p:sldId id="394" r:id="rId52"/>
    <p:sldId id="395" r:id="rId53"/>
    <p:sldId id="396" r:id="rId54"/>
    <p:sldId id="305" r:id="rId55"/>
    <p:sldId id="306" r:id="rId56"/>
    <p:sldId id="386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87" r:id="rId70"/>
    <p:sldId id="325" r:id="rId71"/>
    <p:sldId id="326" r:id="rId72"/>
    <p:sldId id="328" r:id="rId73"/>
    <p:sldId id="329" r:id="rId74"/>
    <p:sldId id="330" r:id="rId75"/>
    <p:sldId id="331" r:id="rId7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39A9DC"/>
    <a:srgbClr val="CDCD00"/>
    <a:srgbClr val="772763"/>
    <a:srgbClr val="254184"/>
    <a:srgbClr val="F0F5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24"/>
    <p:restoredTop sz="94629"/>
  </p:normalViewPr>
  <p:slideViewPr>
    <p:cSldViewPr snapToGrid="0" snapToObjects="1">
      <p:cViewPr varScale="1">
        <p:scale>
          <a:sx n="88" d="100"/>
          <a:sy n="88" d="100"/>
        </p:scale>
        <p:origin x="200" y="28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91" d="100"/>
          <a:sy n="91" d="100"/>
        </p:scale>
        <p:origin x="28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E26FC-56EB-4A71-B944-C9319F1153BD}" type="datetimeFigureOut">
              <a:rPr lang="fr-FR" smtClean="0"/>
              <a:t>13/12/2019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3AABB-FA72-456C-9C35-8E4CA9700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44547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F1FAB-1D3F-0344-A723-4782D90E6F94}" type="datetimeFigureOut">
              <a:rPr lang="fr-FR" smtClean="0"/>
              <a:t>13/12/2019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1FD84-7A3D-B54A-B273-9A076F6904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7524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B839782-4C20-824D-BC13-8DF66F21C1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949700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B2F9B7FF-1479-B349-8430-B71AD331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527" y="4087580"/>
            <a:ext cx="10515600" cy="185602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400" b="0" i="0">
                <a:latin typeface="Calibri Couran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7745363-EF3C-1D46-8439-9BDC46B7457A}"/>
              </a:ext>
            </a:extLst>
          </p:cNvPr>
          <p:cNvGrpSpPr/>
          <p:nvPr userDrawn="1"/>
        </p:nvGrpSpPr>
        <p:grpSpPr>
          <a:xfrm rot="10800000">
            <a:off x="430305" y="394448"/>
            <a:ext cx="2124636" cy="430306"/>
            <a:chOff x="430305" y="394448"/>
            <a:chExt cx="2124636" cy="43030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AEE38AB-1288-8545-AF13-7CF7E71CC95C}"/>
                </a:ext>
              </a:extLst>
            </p:cNvPr>
            <p:cNvSpPr/>
            <p:nvPr userDrawn="1"/>
          </p:nvSpPr>
          <p:spPr>
            <a:xfrm>
              <a:off x="430305" y="394448"/>
              <a:ext cx="430306" cy="430306"/>
            </a:xfrm>
            <a:prstGeom prst="rect">
              <a:avLst/>
            </a:prstGeom>
            <a:solidFill>
              <a:srgbClr val="772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0" i="0" dirty="0">
                <a:latin typeface="Calibri Courant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71E3A77-3FA0-4E4D-98AF-DEB62EC99A4E}"/>
                </a:ext>
              </a:extLst>
            </p:cNvPr>
            <p:cNvSpPr/>
            <p:nvPr userDrawn="1"/>
          </p:nvSpPr>
          <p:spPr>
            <a:xfrm>
              <a:off x="1277470" y="394448"/>
              <a:ext cx="430306" cy="430306"/>
            </a:xfrm>
            <a:prstGeom prst="rect">
              <a:avLst/>
            </a:prstGeom>
            <a:solidFill>
              <a:srgbClr val="39A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0" i="0" dirty="0">
                <a:latin typeface="Calibri Courant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99B744F-27D2-3945-8DEB-7B948F7E7B11}"/>
                </a:ext>
              </a:extLst>
            </p:cNvPr>
            <p:cNvSpPr/>
            <p:nvPr userDrawn="1"/>
          </p:nvSpPr>
          <p:spPr>
            <a:xfrm>
              <a:off x="2124635" y="394448"/>
              <a:ext cx="430306" cy="430306"/>
            </a:xfrm>
            <a:prstGeom prst="rect">
              <a:avLst/>
            </a:prstGeom>
            <a:solidFill>
              <a:srgbClr val="CDC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0" i="0" dirty="0">
                <a:latin typeface="Calibri Couran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285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FDD9A3F6-3212-0442-BE2D-AD41A02094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641" y="0"/>
            <a:ext cx="3045706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07141C2-731B-0D42-A51D-90C842DECE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3065" y="1287278"/>
            <a:ext cx="4460488" cy="167269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EA3E187B-3973-3641-8234-31E36533D7DB}"/>
              </a:ext>
            </a:extLst>
          </p:cNvPr>
          <p:cNvGrpSpPr/>
          <p:nvPr userDrawn="1"/>
        </p:nvGrpSpPr>
        <p:grpSpPr>
          <a:xfrm rot="10800000">
            <a:off x="407894" y="5930060"/>
            <a:ext cx="2124636" cy="430306"/>
            <a:chOff x="4988402" y="5930060"/>
            <a:chExt cx="2124636" cy="43030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0CB6282-DFC3-B94F-92E5-BFA5E814F134}"/>
                </a:ext>
              </a:extLst>
            </p:cNvPr>
            <p:cNvSpPr/>
            <p:nvPr userDrawn="1"/>
          </p:nvSpPr>
          <p:spPr>
            <a:xfrm>
              <a:off x="4988402" y="5930060"/>
              <a:ext cx="430306" cy="430306"/>
            </a:xfrm>
            <a:prstGeom prst="rect">
              <a:avLst/>
            </a:prstGeom>
            <a:solidFill>
              <a:srgbClr val="772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0" i="0" dirty="0">
                <a:latin typeface="Calibri Couran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0A344F-89F5-BF4E-B3EA-1958963DD32F}"/>
                </a:ext>
              </a:extLst>
            </p:cNvPr>
            <p:cNvSpPr/>
            <p:nvPr userDrawn="1"/>
          </p:nvSpPr>
          <p:spPr>
            <a:xfrm>
              <a:off x="5835567" y="5930060"/>
              <a:ext cx="430306" cy="430306"/>
            </a:xfrm>
            <a:prstGeom prst="rect">
              <a:avLst/>
            </a:prstGeom>
            <a:solidFill>
              <a:srgbClr val="39A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0" i="0" dirty="0">
                <a:latin typeface="Calibri Courant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7A89DD2-D53D-3544-988E-7E12D6B84EA6}"/>
                </a:ext>
              </a:extLst>
            </p:cNvPr>
            <p:cNvSpPr/>
            <p:nvPr userDrawn="1"/>
          </p:nvSpPr>
          <p:spPr>
            <a:xfrm>
              <a:off x="6682732" y="5930060"/>
              <a:ext cx="430306" cy="430306"/>
            </a:xfrm>
            <a:prstGeom prst="rect">
              <a:avLst/>
            </a:prstGeom>
            <a:solidFill>
              <a:srgbClr val="CDC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0" i="0" dirty="0">
                <a:latin typeface="Calibri Courant"/>
              </a:endParaRPr>
            </a:p>
          </p:txBody>
        </p:sp>
      </p:grpSp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7953E218-1F5C-9E43-8EB8-7218449328B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993065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2019-2020</a:t>
            </a:r>
            <a:endParaRPr lang="fr-FR" dirty="0"/>
          </a:p>
        </p:txBody>
      </p:sp>
      <p:sp>
        <p:nvSpPr>
          <p:cNvPr id="12" name="Espace réservé du numéro de diapositive 4">
            <a:extLst>
              <a:ext uri="{FF2B5EF4-FFF2-40B4-BE49-F238E27FC236}">
                <a16:creationId xmlns:a16="http://schemas.microsoft.com/office/drawing/2014/main" id="{3FDDEAEE-6D06-6D4F-BF22-47AB450D63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28248" y="6356350"/>
            <a:ext cx="679552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C5B728D-CD45-1C4F-9541-6D370B696FC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e la date 2">
            <a:extLst>
              <a:ext uri="{FF2B5EF4-FFF2-40B4-BE49-F238E27FC236}">
                <a16:creationId xmlns:a16="http://schemas.microsoft.com/office/drawing/2014/main" id="{925AC219-1CD1-9D49-A24A-49598BAA7C1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333232" y="6340983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121BB77D-4806-534A-982E-51D60E77BD7C}" type="datetime1">
              <a:rPr lang="fr-FR" smtClean="0"/>
              <a:t>13/12/2019</a:t>
            </a:fld>
            <a:endParaRPr lang="fr-FR" dirty="0"/>
          </a:p>
        </p:txBody>
      </p:sp>
      <p:sp>
        <p:nvSpPr>
          <p:cNvPr id="14" name="Espace réservé du contenu 15">
            <a:extLst>
              <a:ext uri="{FF2B5EF4-FFF2-40B4-BE49-F238E27FC236}">
                <a16:creationId xmlns:a16="http://schemas.microsoft.com/office/drawing/2014/main" id="{56896F4D-0E46-A74A-AE49-6AA2F979998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31265" y="1873163"/>
            <a:ext cx="7288772" cy="40338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Font typeface="LucidaGrande"/>
              <a:buChar char="▪︎"/>
              <a:defRPr sz="32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/>
            </a:lvl2pPr>
            <a:lvl3pPr marL="914400" indent="0" algn="just">
              <a:buFont typeface="Arial" panose="020B0604020202020204" pitchFamily="34" charset="0"/>
              <a:buNone/>
              <a:defRPr sz="1700" b="0" i="0">
                <a:latin typeface="Calibri Courant"/>
              </a:defRPr>
            </a:lvl3pPr>
            <a:lvl4pPr marL="1371600" indent="0">
              <a:buFont typeface="Wingdings" pitchFamily="2" charset="2"/>
              <a:buNone/>
              <a:defRPr sz="3600" b="1">
                <a:latin typeface="Calibri" panose="020F0502020204030204" pitchFamily="34" charset="0"/>
                <a:cs typeface="Calibri" panose="020F0502020204030204" pitchFamily="34" charset="0"/>
              </a:defRPr>
            </a:lvl4pPr>
          </a:lstStyle>
          <a:p>
            <a:pPr lvl="0"/>
            <a:r>
              <a:rPr lang="fr-FR" dirty="0"/>
              <a:t>Modifier les styles du texte du</a:t>
            </a:r>
          </a:p>
          <a:p>
            <a:pPr lvl="1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diam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nibh</a:t>
            </a:r>
            <a:r>
              <a:rPr lang="fr-FR" dirty="0"/>
              <a:t> </a:t>
            </a:r>
            <a:r>
              <a:rPr lang="fr-FR" dirty="0" err="1"/>
              <a:t>euismod</a:t>
            </a:r>
            <a:r>
              <a:rPr lang="fr-FR" dirty="0"/>
              <a:t> </a:t>
            </a:r>
            <a:r>
              <a:rPr lang="fr-FR" dirty="0" err="1"/>
              <a:t>tincidunt</a:t>
            </a:r>
            <a:r>
              <a:rPr lang="fr-FR" dirty="0"/>
              <a:t> ut </a:t>
            </a:r>
          </a:p>
          <a:p>
            <a:pPr lvl="3"/>
            <a:r>
              <a:rPr lang="fr-FR" dirty="0"/>
              <a:t>	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8FA199A0-12D2-244C-8A2E-E1F1D9F5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265" y="24084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 b="1" i="0">
                <a:latin typeface="Calibri Couran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374524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144CDD6-B9D6-AC4B-B42A-E48BE320CA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640" y="0"/>
            <a:ext cx="3045706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07141C2-731B-0D42-A51D-90C842DECE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3065" y="1287278"/>
            <a:ext cx="4460488" cy="167269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EA3E187B-3973-3641-8234-31E36533D7DB}"/>
              </a:ext>
            </a:extLst>
          </p:cNvPr>
          <p:cNvGrpSpPr/>
          <p:nvPr userDrawn="1"/>
        </p:nvGrpSpPr>
        <p:grpSpPr>
          <a:xfrm rot="10800000">
            <a:off x="407894" y="5930060"/>
            <a:ext cx="2124636" cy="430306"/>
            <a:chOff x="4988402" y="5930060"/>
            <a:chExt cx="2124636" cy="43030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0CB6282-DFC3-B94F-92E5-BFA5E814F134}"/>
                </a:ext>
              </a:extLst>
            </p:cNvPr>
            <p:cNvSpPr/>
            <p:nvPr userDrawn="1"/>
          </p:nvSpPr>
          <p:spPr>
            <a:xfrm>
              <a:off x="4988402" y="5930060"/>
              <a:ext cx="430306" cy="430306"/>
            </a:xfrm>
            <a:prstGeom prst="rect">
              <a:avLst/>
            </a:prstGeom>
            <a:solidFill>
              <a:srgbClr val="772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0" i="0" dirty="0">
                <a:latin typeface="Calibri Couran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0A344F-89F5-BF4E-B3EA-1958963DD32F}"/>
                </a:ext>
              </a:extLst>
            </p:cNvPr>
            <p:cNvSpPr/>
            <p:nvPr userDrawn="1"/>
          </p:nvSpPr>
          <p:spPr>
            <a:xfrm>
              <a:off x="5835567" y="5930060"/>
              <a:ext cx="430306" cy="430306"/>
            </a:xfrm>
            <a:prstGeom prst="rect">
              <a:avLst/>
            </a:prstGeom>
            <a:solidFill>
              <a:srgbClr val="39A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0" i="0" dirty="0">
                <a:latin typeface="Calibri Courant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7A89DD2-D53D-3544-988E-7E12D6B84EA6}"/>
                </a:ext>
              </a:extLst>
            </p:cNvPr>
            <p:cNvSpPr/>
            <p:nvPr userDrawn="1"/>
          </p:nvSpPr>
          <p:spPr>
            <a:xfrm>
              <a:off x="6682732" y="5930060"/>
              <a:ext cx="430306" cy="430306"/>
            </a:xfrm>
            <a:prstGeom prst="rect">
              <a:avLst/>
            </a:prstGeom>
            <a:solidFill>
              <a:srgbClr val="CDC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0" i="0" dirty="0">
                <a:latin typeface="Calibri Courant"/>
              </a:endParaRPr>
            </a:p>
          </p:txBody>
        </p:sp>
      </p:grpSp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7953E218-1F5C-9E43-8EB8-7218449328B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993065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2019-2020</a:t>
            </a:r>
            <a:endParaRPr lang="fr-FR" dirty="0"/>
          </a:p>
        </p:txBody>
      </p:sp>
      <p:sp>
        <p:nvSpPr>
          <p:cNvPr id="12" name="Espace réservé du numéro de diapositive 4">
            <a:extLst>
              <a:ext uri="{FF2B5EF4-FFF2-40B4-BE49-F238E27FC236}">
                <a16:creationId xmlns:a16="http://schemas.microsoft.com/office/drawing/2014/main" id="{3FDDEAEE-6D06-6D4F-BF22-47AB450D63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28248" y="6356350"/>
            <a:ext cx="679552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C5B728D-CD45-1C4F-9541-6D370B696FC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e la date 2">
            <a:extLst>
              <a:ext uri="{FF2B5EF4-FFF2-40B4-BE49-F238E27FC236}">
                <a16:creationId xmlns:a16="http://schemas.microsoft.com/office/drawing/2014/main" id="{925AC219-1CD1-9D49-A24A-49598BAA7C1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333232" y="6340983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D0B074F-2DD0-7241-AFEB-A016178959EF}" type="datetime1">
              <a:rPr lang="fr-FR" smtClean="0"/>
              <a:t>13/12/2019</a:t>
            </a:fld>
            <a:endParaRPr lang="fr-FR" dirty="0"/>
          </a:p>
        </p:txBody>
      </p:sp>
      <p:sp>
        <p:nvSpPr>
          <p:cNvPr id="14" name="Espace réservé du contenu 15">
            <a:extLst>
              <a:ext uri="{FF2B5EF4-FFF2-40B4-BE49-F238E27FC236}">
                <a16:creationId xmlns:a16="http://schemas.microsoft.com/office/drawing/2014/main" id="{56896F4D-0E46-A74A-AE49-6AA2F979998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87660" y="1634030"/>
            <a:ext cx="7288772" cy="40338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Font typeface="LucidaGrande"/>
              <a:buChar char="▪︎"/>
              <a:defRPr sz="32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/>
            </a:lvl2pPr>
            <a:lvl3pPr marL="914400" indent="0" algn="just">
              <a:buFont typeface="Arial" panose="020B0604020202020204" pitchFamily="34" charset="0"/>
              <a:buNone/>
              <a:defRPr sz="1700" b="0" i="0">
                <a:latin typeface="Calibri Courant"/>
              </a:defRPr>
            </a:lvl3pPr>
            <a:lvl4pPr marL="1371600" indent="0">
              <a:buFont typeface="Wingdings" pitchFamily="2" charset="2"/>
              <a:buNone/>
              <a:defRPr sz="3600" b="1">
                <a:latin typeface="Calibri" panose="020F0502020204030204" pitchFamily="34" charset="0"/>
                <a:cs typeface="Calibri" panose="020F0502020204030204" pitchFamily="34" charset="0"/>
              </a:defRPr>
            </a:lvl4pPr>
          </a:lstStyle>
          <a:p>
            <a:pPr lvl="0"/>
            <a:r>
              <a:rPr lang="fr-FR" dirty="0"/>
              <a:t>Modifier les styles du texte du</a:t>
            </a:r>
          </a:p>
          <a:p>
            <a:pPr lvl="1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diam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nibh</a:t>
            </a:r>
            <a:r>
              <a:rPr lang="fr-FR" dirty="0"/>
              <a:t> </a:t>
            </a:r>
            <a:r>
              <a:rPr lang="fr-FR" dirty="0" err="1"/>
              <a:t>euismod</a:t>
            </a:r>
            <a:r>
              <a:rPr lang="fr-FR" dirty="0"/>
              <a:t> </a:t>
            </a:r>
            <a:r>
              <a:rPr lang="fr-FR" dirty="0" err="1"/>
              <a:t>tincidunt</a:t>
            </a:r>
            <a:r>
              <a:rPr lang="fr-FR" dirty="0"/>
              <a:t> ut </a:t>
            </a:r>
          </a:p>
          <a:p>
            <a:pPr lvl="3"/>
            <a:r>
              <a:rPr lang="fr-FR" dirty="0"/>
              <a:t>	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8FA199A0-12D2-244C-8A2E-E1F1D9F5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265" y="24084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 b="1" i="0">
                <a:latin typeface="Calibri Couran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9486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04600" y="6501008"/>
            <a:ext cx="787400" cy="356992"/>
          </a:xfrm>
          <a:prstGeom prst="rect">
            <a:avLst/>
          </a:prstGeom>
        </p:spPr>
        <p:txBody>
          <a:bodyPr/>
          <a:lstStyle>
            <a:lvl1pPr eaLnBrk="0" hangingPunct="0">
              <a:defRPr smtClean="0">
                <a:solidFill>
                  <a:srgbClr val="9EA0A2"/>
                </a:solidFill>
                <a:cs typeface="+mn-cs"/>
              </a:defRPr>
            </a:lvl1pPr>
          </a:lstStyle>
          <a:p>
            <a:pPr>
              <a:defRPr/>
            </a:pPr>
            <a:fld id="{6A9D2556-013C-4169-B209-F882519CE8B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672063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0351F39-0D8E-2E42-9FE5-7F23D40D4B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87278"/>
            <a:ext cx="4460488" cy="16726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10B6B86-DB30-6642-9E4F-B41F84C7186C}"/>
              </a:ext>
            </a:extLst>
          </p:cNvPr>
          <p:cNvGrpSpPr/>
          <p:nvPr userDrawn="1"/>
        </p:nvGrpSpPr>
        <p:grpSpPr>
          <a:xfrm rot="10800000">
            <a:off x="9659470" y="515471"/>
            <a:ext cx="2124636" cy="430306"/>
            <a:chOff x="9659470" y="515471"/>
            <a:chExt cx="2124636" cy="43030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5471DC-6C75-AC49-A468-4D46636B9B3E}"/>
                </a:ext>
              </a:extLst>
            </p:cNvPr>
            <p:cNvSpPr/>
            <p:nvPr userDrawn="1"/>
          </p:nvSpPr>
          <p:spPr>
            <a:xfrm>
              <a:off x="9659470" y="515471"/>
              <a:ext cx="430306" cy="430306"/>
            </a:xfrm>
            <a:prstGeom prst="rect">
              <a:avLst/>
            </a:prstGeom>
            <a:solidFill>
              <a:srgbClr val="772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0" i="0" dirty="0">
                <a:latin typeface="Calibri Courant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B51D878-E1C8-1346-93A8-344AA916201F}"/>
                </a:ext>
              </a:extLst>
            </p:cNvPr>
            <p:cNvSpPr/>
            <p:nvPr userDrawn="1"/>
          </p:nvSpPr>
          <p:spPr>
            <a:xfrm>
              <a:off x="10506635" y="515471"/>
              <a:ext cx="430306" cy="430306"/>
            </a:xfrm>
            <a:prstGeom prst="rect">
              <a:avLst/>
            </a:prstGeom>
            <a:solidFill>
              <a:srgbClr val="39A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0" i="0" dirty="0">
                <a:latin typeface="Calibri Couran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4AA8A13-DFAA-2747-8B9C-6AC1C21A035A}"/>
                </a:ext>
              </a:extLst>
            </p:cNvPr>
            <p:cNvSpPr/>
            <p:nvPr userDrawn="1"/>
          </p:nvSpPr>
          <p:spPr>
            <a:xfrm>
              <a:off x="11353800" y="515471"/>
              <a:ext cx="430306" cy="430306"/>
            </a:xfrm>
            <a:prstGeom prst="rect">
              <a:avLst/>
            </a:prstGeom>
            <a:solidFill>
              <a:srgbClr val="CDC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0" i="0" dirty="0">
                <a:latin typeface="Calibri Courant"/>
              </a:endParaRPr>
            </a:p>
          </p:txBody>
        </p:sp>
      </p:grpSp>
      <p:sp>
        <p:nvSpPr>
          <p:cNvPr id="22" name="Espace réservé de la date 21">
            <a:extLst>
              <a:ext uri="{FF2B5EF4-FFF2-40B4-BE49-F238E27FC236}">
                <a16:creationId xmlns:a16="http://schemas.microsoft.com/office/drawing/2014/main" id="{27257E68-4258-6741-8CDC-ACFE6C215B0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848D5DE-0B61-A140-A953-908D0B099F1D}" type="datetime1">
              <a:rPr lang="fr-FR" smtClean="0"/>
              <a:t>13/12/2019</a:t>
            </a:fld>
            <a:endParaRPr lang="fr-FR" dirty="0"/>
          </a:p>
        </p:txBody>
      </p:sp>
      <p:sp>
        <p:nvSpPr>
          <p:cNvPr id="23" name="Espace réservé du pied de page 22">
            <a:extLst>
              <a:ext uri="{FF2B5EF4-FFF2-40B4-BE49-F238E27FC236}">
                <a16:creationId xmlns:a16="http://schemas.microsoft.com/office/drawing/2014/main" id="{7174C72B-B679-A44C-BFE8-C880E1DC56A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2019-2020</a:t>
            </a:r>
            <a:endParaRPr lang="fr-FR" dirty="0"/>
          </a:p>
        </p:txBody>
      </p: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6DB8F55A-A384-DE48-A475-6E4A351039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4C5B728D-CD45-1C4F-9541-6D370B696FC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AE309A57-8797-CC42-897B-36CB12313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84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 b="1" i="0">
                <a:latin typeface="Calibri Couran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6" name="Espace réservé du contenu 15">
            <a:extLst>
              <a:ext uri="{FF2B5EF4-FFF2-40B4-BE49-F238E27FC236}">
                <a16:creationId xmlns:a16="http://schemas.microsoft.com/office/drawing/2014/main" id="{CEB4F1EC-F887-6746-A65A-000C7F1C95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08063" y="1882775"/>
            <a:ext cx="8190871" cy="40338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Font typeface="LucidaGrande"/>
              <a:buChar char="▪︎"/>
              <a:defRPr sz="32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/>
            </a:lvl2pPr>
            <a:lvl3pPr marL="914400" indent="0" algn="just">
              <a:buFont typeface="Arial" panose="020B0604020202020204" pitchFamily="34" charset="0"/>
              <a:buNone/>
              <a:defRPr sz="1700" b="0" i="0">
                <a:latin typeface="Calibri Courant"/>
              </a:defRPr>
            </a:lvl3pPr>
            <a:lvl4pPr marL="1371600" indent="0">
              <a:buFont typeface="Wingdings" pitchFamily="2" charset="2"/>
              <a:buNone/>
              <a:defRPr sz="4000" b="1">
                <a:latin typeface="Calibri" panose="020F0502020204030204" pitchFamily="34" charset="0"/>
                <a:cs typeface="Calibri" panose="020F0502020204030204" pitchFamily="34" charset="0"/>
              </a:defRPr>
            </a:lvl4pPr>
          </a:lstStyle>
          <a:p>
            <a:pPr lvl="0"/>
            <a:r>
              <a:rPr lang="fr-FR" dirty="0"/>
              <a:t>Modifier les styles du texte d</a:t>
            </a:r>
          </a:p>
          <a:p>
            <a:pPr lvl="1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diam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nibh</a:t>
            </a:r>
            <a:r>
              <a:rPr lang="fr-FR" dirty="0"/>
              <a:t> </a:t>
            </a:r>
            <a:r>
              <a:rPr lang="fr-FR" dirty="0" err="1"/>
              <a:t>euismod</a:t>
            </a:r>
            <a:r>
              <a:rPr lang="fr-FR" dirty="0"/>
              <a:t> </a:t>
            </a:r>
            <a:r>
              <a:rPr lang="fr-FR" dirty="0" err="1"/>
              <a:t>tincidunt</a:t>
            </a:r>
            <a:r>
              <a:rPr lang="fr-FR" dirty="0"/>
              <a:t> ut </a:t>
            </a:r>
          </a:p>
          <a:p>
            <a:pPr lvl="3"/>
            <a:r>
              <a:rPr lang="fr-FR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35870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7E9080F-70A4-514F-B13D-52F8D1DA4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87278"/>
            <a:ext cx="4460488" cy="167269"/>
          </a:xfrm>
          <a:prstGeom prst="rect">
            <a:avLst/>
          </a:prstGeom>
        </p:spPr>
      </p:pic>
      <p:sp>
        <p:nvSpPr>
          <p:cNvPr id="8" name="Espace réservé de la date 21">
            <a:extLst>
              <a:ext uri="{FF2B5EF4-FFF2-40B4-BE49-F238E27FC236}">
                <a16:creationId xmlns:a16="http://schemas.microsoft.com/office/drawing/2014/main" id="{AD3A0511-60E2-E148-9386-F679C3C4949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3D5E8D-53BC-E94F-987B-A937707D3479}" type="datetime1">
              <a:rPr lang="fr-FR" smtClean="0"/>
              <a:t>13/12/2019</a:t>
            </a:fld>
            <a:endParaRPr lang="fr-FR" dirty="0"/>
          </a:p>
        </p:txBody>
      </p:sp>
      <p:sp>
        <p:nvSpPr>
          <p:cNvPr id="9" name="Espace réservé du pied de page 22">
            <a:extLst>
              <a:ext uri="{FF2B5EF4-FFF2-40B4-BE49-F238E27FC236}">
                <a16:creationId xmlns:a16="http://schemas.microsoft.com/office/drawing/2014/main" id="{45F8D8D8-A64A-3547-82F4-B573B2BB5E8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2019-2020</a:t>
            </a:r>
            <a:endParaRPr lang="fr-FR" dirty="0"/>
          </a:p>
        </p:txBody>
      </p:sp>
      <p:sp>
        <p:nvSpPr>
          <p:cNvPr id="10" name="Espace réservé du numéro de diapositive 23">
            <a:extLst>
              <a:ext uri="{FF2B5EF4-FFF2-40B4-BE49-F238E27FC236}">
                <a16:creationId xmlns:a16="http://schemas.microsoft.com/office/drawing/2014/main" id="{47BE2DFA-B196-2242-8382-EE85460877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4C5B728D-CD45-1C4F-9541-6D370B696FC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4CC43C3-D18A-D04C-9F43-8C32B6A91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84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 b="1" i="0">
                <a:latin typeface="Calibri Couran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2" name="Espace réservé du contenu 15">
            <a:extLst>
              <a:ext uri="{FF2B5EF4-FFF2-40B4-BE49-F238E27FC236}">
                <a16:creationId xmlns:a16="http://schemas.microsoft.com/office/drawing/2014/main" id="{12AB7C19-EA7E-9B4E-860E-01D0B2926A9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08063" y="1882775"/>
            <a:ext cx="8190871" cy="40338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Font typeface="LucidaGrande"/>
              <a:buChar char="▪︎"/>
              <a:defRPr sz="32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/>
            </a:lvl2pPr>
            <a:lvl3pPr marL="914400" indent="0" algn="just">
              <a:buFont typeface="Arial" panose="020B0604020202020204" pitchFamily="34" charset="0"/>
              <a:buNone/>
              <a:defRPr sz="1700" b="0" i="0">
                <a:latin typeface="Calibri Courant"/>
              </a:defRPr>
            </a:lvl3pPr>
            <a:lvl4pPr marL="1371600" indent="0">
              <a:buFont typeface="Wingdings" pitchFamily="2" charset="2"/>
              <a:buNone/>
              <a:defRPr sz="4000" b="1">
                <a:latin typeface="Calibri" panose="020F0502020204030204" pitchFamily="34" charset="0"/>
                <a:cs typeface="Calibri" panose="020F0502020204030204" pitchFamily="34" charset="0"/>
              </a:defRPr>
            </a:lvl4pPr>
          </a:lstStyle>
          <a:p>
            <a:pPr lvl="0"/>
            <a:r>
              <a:rPr lang="fr-FR" dirty="0"/>
              <a:t>Modifier les styles du texte d</a:t>
            </a:r>
          </a:p>
          <a:p>
            <a:pPr lvl="1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diam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nibh</a:t>
            </a:r>
            <a:r>
              <a:rPr lang="fr-FR" dirty="0"/>
              <a:t> </a:t>
            </a:r>
            <a:r>
              <a:rPr lang="fr-FR" dirty="0" err="1"/>
              <a:t>euismod</a:t>
            </a:r>
            <a:r>
              <a:rPr lang="fr-FR" dirty="0"/>
              <a:t> </a:t>
            </a:r>
            <a:r>
              <a:rPr lang="fr-FR" dirty="0" err="1"/>
              <a:t>tincidunt</a:t>
            </a:r>
            <a:r>
              <a:rPr lang="fr-FR" dirty="0"/>
              <a:t> ut </a:t>
            </a:r>
          </a:p>
          <a:p>
            <a:pPr lvl="3"/>
            <a:r>
              <a:rPr lang="fr-FR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83310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FD8B3DBA-B71F-A143-9CF0-62338B6E0100}"/>
              </a:ext>
            </a:extLst>
          </p:cNvPr>
          <p:cNvGrpSpPr/>
          <p:nvPr userDrawn="1"/>
        </p:nvGrpSpPr>
        <p:grpSpPr>
          <a:xfrm rot="10800000">
            <a:off x="9659470" y="515471"/>
            <a:ext cx="2124636" cy="430306"/>
            <a:chOff x="9659470" y="515471"/>
            <a:chExt cx="2124636" cy="4303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79A7AA8-946E-8B4C-B70F-7BE8B3D8CC9B}"/>
                </a:ext>
              </a:extLst>
            </p:cNvPr>
            <p:cNvSpPr/>
            <p:nvPr userDrawn="1"/>
          </p:nvSpPr>
          <p:spPr>
            <a:xfrm>
              <a:off x="9659470" y="515471"/>
              <a:ext cx="430306" cy="430306"/>
            </a:xfrm>
            <a:prstGeom prst="rect">
              <a:avLst/>
            </a:prstGeom>
            <a:solidFill>
              <a:srgbClr val="772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0" i="0" dirty="0">
                <a:latin typeface="Calibri Courant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B78B8A-E53D-E249-A79A-B07ACF3EBBD3}"/>
                </a:ext>
              </a:extLst>
            </p:cNvPr>
            <p:cNvSpPr/>
            <p:nvPr userDrawn="1"/>
          </p:nvSpPr>
          <p:spPr>
            <a:xfrm>
              <a:off x="10506635" y="515471"/>
              <a:ext cx="430306" cy="430306"/>
            </a:xfrm>
            <a:prstGeom prst="rect">
              <a:avLst/>
            </a:prstGeom>
            <a:solidFill>
              <a:srgbClr val="39A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0" i="0" dirty="0">
                <a:latin typeface="Calibri Courant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5255756-40EB-5E47-A710-9C3070685249}"/>
                </a:ext>
              </a:extLst>
            </p:cNvPr>
            <p:cNvSpPr/>
            <p:nvPr userDrawn="1"/>
          </p:nvSpPr>
          <p:spPr>
            <a:xfrm>
              <a:off x="11353800" y="515471"/>
              <a:ext cx="430306" cy="430306"/>
            </a:xfrm>
            <a:prstGeom prst="rect">
              <a:avLst/>
            </a:prstGeom>
            <a:solidFill>
              <a:srgbClr val="CDC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0" i="0" dirty="0">
                <a:latin typeface="Calibri Courant"/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3CC41817-AFA7-0B43-A054-00CBE6E6E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6239" y="2837331"/>
            <a:ext cx="4935761" cy="4020670"/>
          </a:xfrm>
          <a:prstGeom prst="rect">
            <a:avLst/>
          </a:prstGeom>
        </p:spPr>
      </p:pic>
      <p:sp>
        <p:nvSpPr>
          <p:cNvPr id="8" name="Espace réservé de la date 21">
            <a:extLst>
              <a:ext uri="{FF2B5EF4-FFF2-40B4-BE49-F238E27FC236}">
                <a16:creationId xmlns:a16="http://schemas.microsoft.com/office/drawing/2014/main" id="{A1EE084E-C0DC-4F42-8A8D-9BE9BE404F3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4513AD-4FB3-0540-A239-16BF1D89D17C}" type="datetime1">
              <a:rPr lang="fr-FR" smtClean="0"/>
              <a:t>13/12/2019</a:t>
            </a:fld>
            <a:endParaRPr lang="fr-FR" dirty="0"/>
          </a:p>
        </p:txBody>
      </p:sp>
      <p:sp>
        <p:nvSpPr>
          <p:cNvPr id="9" name="Espace réservé du pied de page 22">
            <a:extLst>
              <a:ext uri="{FF2B5EF4-FFF2-40B4-BE49-F238E27FC236}">
                <a16:creationId xmlns:a16="http://schemas.microsoft.com/office/drawing/2014/main" id="{BCAFB806-CC8A-8745-99A9-8C7E3D394DE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0" y="6492876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2019-2020</a:t>
            </a:r>
            <a:endParaRPr lang="fr-FR" dirty="0"/>
          </a:p>
        </p:txBody>
      </p:sp>
      <p:sp>
        <p:nvSpPr>
          <p:cNvPr id="10" name="Espace réservé du numéro de diapositive 23">
            <a:extLst>
              <a:ext uri="{FF2B5EF4-FFF2-40B4-BE49-F238E27FC236}">
                <a16:creationId xmlns:a16="http://schemas.microsoft.com/office/drawing/2014/main" id="{6A7CA686-F180-8D48-B1F0-CE513B47C5B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198934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4C5B728D-CD45-1C4F-9541-6D370B696FC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F7EEBBA9-C998-5A49-8C6C-45EDAB527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868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 b="1" i="0">
                <a:latin typeface="Calibri Couran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2" name="Espace réservé du contenu 15">
            <a:extLst>
              <a:ext uri="{FF2B5EF4-FFF2-40B4-BE49-F238E27FC236}">
                <a16:creationId xmlns:a16="http://schemas.microsoft.com/office/drawing/2014/main" id="{D4BD1D60-799D-D744-9C64-682E036806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08063" y="1882775"/>
            <a:ext cx="8190871" cy="40338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Font typeface="LucidaGrande"/>
              <a:buChar char="▪︎"/>
              <a:defRPr sz="32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/>
            </a:lvl2pPr>
            <a:lvl3pPr marL="914400" indent="0" algn="just">
              <a:buFont typeface="Arial" panose="020B0604020202020204" pitchFamily="34" charset="0"/>
              <a:buNone/>
              <a:defRPr sz="1700" b="0" i="0">
                <a:latin typeface="Calibri Courant"/>
              </a:defRPr>
            </a:lvl3pPr>
            <a:lvl4pPr marL="1371600" indent="0">
              <a:buFont typeface="Wingdings" pitchFamily="2" charset="2"/>
              <a:buNone/>
              <a:defRPr sz="4000" b="1">
                <a:latin typeface="Calibri" panose="020F0502020204030204" pitchFamily="34" charset="0"/>
                <a:cs typeface="Calibri" panose="020F0502020204030204" pitchFamily="34" charset="0"/>
              </a:defRPr>
            </a:lvl4pPr>
          </a:lstStyle>
          <a:p>
            <a:pPr lvl="0"/>
            <a:r>
              <a:rPr lang="fr-FR" dirty="0"/>
              <a:t>Modifier les styles du texte d</a:t>
            </a:r>
          </a:p>
          <a:p>
            <a:pPr lvl="1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diam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nibh</a:t>
            </a:r>
            <a:r>
              <a:rPr lang="fr-FR" dirty="0"/>
              <a:t> </a:t>
            </a:r>
            <a:r>
              <a:rPr lang="fr-FR" dirty="0" err="1"/>
              <a:t>euismod</a:t>
            </a:r>
            <a:r>
              <a:rPr lang="fr-FR" dirty="0"/>
              <a:t> </a:t>
            </a:r>
            <a:r>
              <a:rPr lang="fr-FR" dirty="0" err="1"/>
              <a:t>tincidunt</a:t>
            </a:r>
            <a:r>
              <a:rPr lang="fr-FR" dirty="0"/>
              <a:t> ut </a:t>
            </a:r>
          </a:p>
          <a:p>
            <a:pPr lvl="3"/>
            <a:r>
              <a:rPr lang="fr-FR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56988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C631704-68B9-484A-A219-814EB7E9AC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8935" y="0"/>
            <a:ext cx="3045706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0351F39-0D8E-2E42-9FE5-7F23D40D4B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87278"/>
            <a:ext cx="4460488" cy="16726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E5A0260F-5B6D-A04C-96B8-BF18EC4D82F2}"/>
              </a:ext>
            </a:extLst>
          </p:cNvPr>
          <p:cNvGrpSpPr/>
          <p:nvPr userDrawn="1"/>
        </p:nvGrpSpPr>
        <p:grpSpPr>
          <a:xfrm rot="10800000">
            <a:off x="9659470" y="5930060"/>
            <a:ext cx="2124636" cy="430306"/>
            <a:chOff x="9659470" y="5930060"/>
            <a:chExt cx="2124636" cy="43030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5471DC-6C75-AC49-A468-4D46636B9B3E}"/>
                </a:ext>
              </a:extLst>
            </p:cNvPr>
            <p:cNvSpPr/>
            <p:nvPr userDrawn="1"/>
          </p:nvSpPr>
          <p:spPr>
            <a:xfrm>
              <a:off x="9659470" y="5930060"/>
              <a:ext cx="430306" cy="430306"/>
            </a:xfrm>
            <a:prstGeom prst="rect">
              <a:avLst/>
            </a:prstGeom>
            <a:solidFill>
              <a:srgbClr val="772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0" i="0" dirty="0">
                <a:latin typeface="Calibri Courant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B51D878-E1C8-1346-93A8-344AA916201F}"/>
                </a:ext>
              </a:extLst>
            </p:cNvPr>
            <p:cNvSpPr/>
            <p:nvPr userDrawn="1"/>
          </p:nvSpPr>
          <p:spPr>
            <a:xfrm>
              <a:off x="10506635" y="5930060"/>
              <a:ext cx="430306" cy="430306"/>
            </a:xfrm>
            <a:prstGeom prst="rect">
              <a:avLst/>
            </a:prstGeom>
            <a:solidFill>
              <a:srgbClr val="39A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0" i="0" dirty="0">
                <a:latin typeface="Calibri Couran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4AA8A13-DFAA-2747-8B9C-6AC1C21A035A}"/>
                </a:ext>
              </a:extLst>
            </p:cNvPr>
            <p:cNvSpPr/>
            <p:nvPr userDrawn="1"/>
          </p:nvSpPr>
          <p:spPr>
            <a:xfrm>
              <a:off x="11353800" y="5930060"/>
              <a:ext cx="430306" cy="430306"/>
            </a:xfrm>
            <a:prstGeom prst="rect">
              <a:avLst/>
            </a:prstGeom>
            <a:solidFill>
              <a:srgbClr val="CDC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0" i="0" dirty="0">
                <a:latin typeface="Calibri Courant"/>
              </a:endParaRPr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8E1B9CD-A4E9-9C4C-8F7E-368401C8868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59026" y="6340983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13A1E81D-FE49-E445-887E-F9F5F9BBE17D}" type="datetime1">
              <a:rPr lang="fr-FR" smtClean="0"/>
              <a:t>13/12/2019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579677-0E2C-374B-946B-48E35E8F99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065847" y="634098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2019-2020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E3464CF-69FA-8540-B06E-5BC39DD355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49865" y="6344841"/>
            <a:ext cx="588335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4C5B728D-CD45-1C4F-9541-6D370B696FC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B9D01546-D123-BD4E-929D-0F6F6FB46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84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 b="1" i="0">
                <a:latin typeface="Calibri Couran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contenu 15">
            <a:extLst>
              <a:ext uri="{FF2B5EF4-FFF2-40B4-BE49-F238E27FC236}">
                <a16:creationId xmlns:a16="http://schemas.microsoft.com/office/drawing/2014/main" id="{FA3F0A10-3821-6D4B-B609-A6533E7BCDE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08064" y="1882775"/>
            <a:ext cx="7288772" cy="40338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Font typeface="LucidaGrande"/>
              <a:buChar char="▪︎"/>
              <a:defRPr sz="32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/>
            </a:lvl2pPr>
            <a:lvl3pPr marL="914400" indent="0" algn="just">
              <a:buFont typeface="Arial" panose="020B0604020202020204" pitchFamily="34" charset="0"/>
              <a:buNone/>
              <a:defRPr sz="1700" b="0" i="0">
                <a:latin typeface="Calibri Courant"/>
              </a:defRPr>
            </a:lvl3pPr>
            <a:lvl4pPr marL="1371600" indent="0">
              <a:buFont typeface="Wingdings" pitchFamily="2" charset="2"/>
              <a:buNone/>
              <a:defRPr sz="4000" b="1">
                <a:latin typeface="Calibri" panose="020F0502020204030204" pitchFamily="34" charset="0"/>
                <a:cs typeface="Calibri" panose="020F0502020204030204" pitchFamily="34" charset="0"/>
              </a:defRPr>
            </a:lvl4pPr>
          </a:lstStyle>
          <a:p>
            <a:pPr lvl="0"/>
            <a:r>
              <a:rPr lang="fr-FR" dirty="0"/>
              <a:t>Modifier les styles du texte d</a:t>
            </a:r>
          </a:p>
          <a:p>
            <a:pPr lvl="1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diam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nibh</a:t>
            </a:r>
            <a:r>
              <a:rPr lang="fr-FR" dirty="0"/>
              <a:t> </a:t>
            </a:r>
            <a:r>
              <a:rPr lang="fr-FR" dirty="0" err="1"/>
              <a:t>euismod</a:t>
            </a:r>
            <a:r>
              <a:rPr lang="fr-FR" dirty="0"/>
              <a:t> </a:t>
            </a:r>
            <a:r>
              <a:rPr lang="fr-FR" dirty="0" err="1"/>
              <a:t>tincidunt</a:t>
            </a:r>
            <a:r>
              <a:rPr lang="fr-FR" dirty="0"/>
              <a:t> ut </a:t>
            </a:r>
          </a:p>
          <a:p>
            <a:pPr lvl="3"/>
            <a:r>
              <a:rPr lang="fr-FR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8685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8A9EEDE-B574-EB40-869B-E6CBA0F4C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9198935" y="0"/>
            <a:ext cx="3045706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2C2617B-48AA-3E4A-97CD-69C10ABD5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84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 b="1" i="0">
                <a:latin typeface="Calibri Couran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7043C0A-9440-F740-B2DC-7C7BAFFF18B4}"/>
              </a:ext>
            </a:extLst>
          </p:cNvPr>
          <p:cNvGrpSpPr/>
          <p:nvPr userDrawn="1"/>
        </p:nvGrpSpPr>
        <p:grpSpPr>
          <a:xfrm rot="10800000">
            <a:off x="9659470" y="5930060"/>
            <a:ext cx="2124636" cy="430306"/>
            <a:chOff x="9659470" y="5930060"/>
            <a:chExt cx="2124636" cy="43030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5471DC-6C75-AC49-A468-4D46636B9B3E}"/>
                </a:ext>
              </a:extLst>
            </p:cNvPr>
            <p:cNvSpPr/>
            <p:nvPr userDrawn="1"/>
          </p:nvSpPr>
          <p:spPr>
            <a:xfrm>
              <a:off x="9659470" y="5930060"/>
              <a:ext cx="430306" cy="430306"/>
            </a:xfrm>
            <a:prstGeom prst="rect">
              <a:avLst/>
            </a:prstGeom>
            <a:solidFill>
              <a:srgbClr val="772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0" i="0" dirty="0">
                <a:latin typeface="Calibri Courant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B51D878-E1C8-1346-93A8-344AA916201F}"/>
                </a:ext>
              </a:extLst>
            </p:cNvPr>
            <p:cNvSpPr/>
            <p:nvPr userDrawn="1"/>
          </p:nvSpPr>
          <p:spPr>
            <a:xfrm>
              <a:off x="10506635" y="5930060"/>
              <a:ext cx="430306" cy="430306"/>
            </a:xfrm>
            <a:prstGeom prst="rect">
              <a:avLst/>
            </a:prstGeom>
            <a:solidFill>
              <a:srgbClr val="39A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0" i="0" dirty="0">
                <a:latin typeface="Calibri Couran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4AA8A13-DFAA-2747-8B9C-6AC1C21A035A}"/>
                </a:ext>
              </a:extLst>
            </p:cNvPr>
            <p:cNvSpPr/>
            <p:nvPr userDrawn="1"/>
          </p:nvSpPr>
          <p:spPr>
            <a:xfrm>
              <a:off x="11353800" y="5930060"/>
              <a:ext cx="430306" cy="430306"/>
            </a:xfrm>
            <a:prstGeom prst="rect">
              <a:avLst/>
            </a:prstGeom>
            <a:solidFill>
              <a:srgbClr val="CDC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0" i="0" dirty="0">
                <a:latin typeface="Calibri Courant"/>
              </a:endParaRPr>
            </a:p>
          </p:txBody>
        </p:sp>
      </p:grpSp>
      <p:sp>
        <p:nvSpPr>
          <p:cNvPr id="13" name="Espace réservé de la date 2">
            <a:extLst>
              <a:ext uri="{FF2B5EF4-FFF2-40B4-BE49-F238E27FC236}">
                <a16:creationId xmlns:a16="http://schemas.microsoft.com/office/drawing/2014/main" id="{A82D8266-E526-B441-BA4A-857CE112CD9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59026" y="6340983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CA992B0-2416-3E43-8FEF-DBBD58676868}" type="datetime1">
              <a:rPr lang="fr-FR" smtClean="0"/>
              <a:t>13/12/2019</a:t>
            </a:fld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C10BD5D3-7D97-CC4E-B7CF-42A23B99776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056703" y="634098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2019-2020</a:t>
            </a:r>
            <a:endParaRPr lang="fr-FR" dirty="0"/>
          </a:p>
        </p:txBody>
      </p:sp>
      <p:sp>
        <p:nvSpPr>
          <p:cNvPr id="15" name="Espace réservé du numéro de diapositive 6">
            <a:extLst>
              <a:ext uri="{FF2B5EF4-FFF2-40B4-BE49-F238E27FC236}">
                <a16:creationId xmlns:a16="http://schemas.microsoft.com/office/drawing/2014/main" id="{94E9B7A8-9850-8847-B122-880170D8FE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49865" y="6344841"/>
            <a:ext cx="588335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4C5B728D-CD45-1C4F-9541-6D370B696FC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Espace réservé du contenu 15">
            <a:extLst>
              <a:ext uri="{FF2B5EF4-FFF2-40B4-BE49-F238E27FC236}">
                <a16:creationId xmlns:a16="http://schemas.microsoft.com/office/drawing/2014/main" id="{BD156C43-40D5-B74B-BBC7-33A28B548F5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08064" y="1882775"/>
            <a:ext cx="7288772" cy="40338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Font typeface="LucidaGrande"/>
              <a:buChar char="▪︎"/>
              <a:defRPr sz="32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/>
            </a:lvl2pPr>
            <a:lvl3pPr marL="914400" indent="0" algn="just">
              <a:buFont typeface="Arial" panose="020B0604020202020204" pitchFamily="34" charset="0"/>
              <a:buNone/>
              <a:defRPr sz="1700" b="0" i="0">
                <a:latin typeface="Calibri Courant"/>
              </a:defRPr>
            </a:lvl3pPr>
            <a:lvl4pPr marL="1371600" indent="0">
              <a:buFont typeface="Wingdings" pitchFamily="2" charset="2"/>
              <a:buNone/>
              <a:defRPr sz="4000" b="1">
                <a:latin typeface="Calibri" panose="020F0502020204030204" pitchFamily="34" charset="0"/>
                <a:cs typeface="Calibri" panose="020F0502020204030204" pitchFamily="34" charset="0"/>
              </a:defRPr>
            </a:lvl4pPr>
          </a:lstStyle>
          <a:p>
            <a:pPr lvl="0"/>
            <a:r>
              <a:rPr lang="fr-FR" dirty="0"/>
              <a:t>Modifier les styles du texte d</a:t>
            </a:r>
          </a:p>
          <a:p>
            <a:pPr lvl="1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diam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nibh</a:t>
            </a:r>
            <a:r>
              <a:rPr lang="fr-FR" dirty="0"/>
              <a:t> </a:t>
            </a:r>
            <a:r>
              <a:rPr lang="fr-FR" dirty="0" err="1"/>
              <a:t>euismod</a:t>
            </a:r>
            <a:r>
              <a:rPr lang="fr-FR" dirty="0"/>
              <a:t> </a:t>
            </a:r>
            <a:r>
              <a:rPr lang="fr-FR" dirty="0" err="1"/>
              <a:t>tincidunt</a:t>
            </a:r>
            <a:r>
              <a:rPr lang="fr-FR" dirty="0"/>
              <a:t> ut </a:t>
            </a:r>
          </a:p>
          <a:p>
            <a:pPr lvl="3"/>
            <a:r>
              <a:rPr lang="fr-FR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94997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CF2202D2-4710-0F42-93AD-71DE0636E3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52641" y="0"/>
            <a:ext cx="3045706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0351F39-0D8E-2E42-9FE5-7F23D40D4B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3065" y="1287278"/>
            <a:ext cx="4460488" cy="167269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92D6D7C7-B8D7-F54A-A112-08329FBC2914}"/>
              </a:ext>
            </a:extLst>
          </p:cNvPr>
          <p:cNvGrpSpPr/>
          <p:nvPr userDrawn="1"/>
        </p:nvGrpSpPr>
        <p:grpSpPr>
          <a:xfrm rot="10800000">
            <a:off x="407894" y="5930060"/>
            <a:ext cx="2124636" cy="430306"/>
            <a:chOff x="4988402" y="5930060"/>
            <a:chExt cx="2124636" cy="43030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5471DC-6C75-AC49-A468-4D46636B9B3E}"/>
                </a:ext>
              </a:extLst>
            </p:cNvPr>
            <p:cNvSpPr/>
            <p:nvPr userDrawn="1"/>
          </p:nvSpPr>
          <p:spPr>
            <a:xfrm>
              <a:off x="4988402" y="5930060"/>
              <a:ext cx="430306" cy="430306"/>
            </a:xfrm>
            <a:prstGeom prst="rect">
              <a:avLst/>
            </a:prstGeom>
            <a:solidFill>
              <a:srgbClr val="772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0" i="0" dirty="0">
                <a:latin typeface="Calibri Courant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B51D878-E1C8-1346-93A8-344AA916201F}"/>
                </a:ext>
              </a:extLst>
            </p:cNvPr>
            <p:cNvSpPr/>
            <p:nvPr userDrawn="1"/>
          </p:nvSpPr>
          <p:spPr>
            <a:xfrm>
              <a:off x="5835567" y="5930060"/>
              <a:ext cx="430306" cy="430306"/>
            </a:xfrm>
            <a:prstGeom prst="rect">
              <a:avLst/>
            </a:prstGeom>
            <a:solidFill>
              <a:srgbClr val="39A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0" i="0" dirty="0">
                <a:latin typeface="Calibri Couran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4AA8A13-DFAA-2747-8B9C-6AC1C21A035A}"/>
                </a:ext>
              </a:extLst>
            </p:cNvPr>
            <p:cNvSpPr/>
            <p:nvPr userDrawn="1"/>
          </p:nvSpPr>
          <p:spPr>
            <a:xfrm>
              <a:off x="6682732" y="5930060"/>
              <a:ext cx="430306" cy="430306"/>
            </a:xfrm>
            <a:prstGeom prst="rect">
              <a:avLst/>
            </a:prstGeom>
            <a:solidFill>
              <a:srgbClr val="CDC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0" i="0" dirty="0">
                <a:latin typeface="Calibri Courant"/>
              </a:endParaRPr>
            </a:p>
          </p:txBody>
        </p:sp>
      </p:grpSp>
      <p:sp>
        <p:nvSpPr>
          <p:cNvPr id="19" name="Espace réservé du pied de page 3">
            <a:extLst>
              <a:ext uri="{FF2B5EF4-FFF2-40B4-BE49-F238E27FC236}">
                <a16:creationId xmlns:a16="http://schemas.microsoft.com/office/drawing/2014/main" id="{02B5EA1E-A60D-6641-8CFB-DF59D81B444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993065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2019-2020</a:t>
            </a:r>
            <a:endParaRPr lang="fr-FR" dirty="0"/>
          </a:p>
        </p:txBody>
      </p:sp>
      <p:sp>
        <p:nvSpPr>
          <p:cNvPr id="20" name="Espace réservé du numéro de diapositive 4">
            <a:extLst>
              <a:ext uri="{FF2B5EF4-FFF2-40B4-BE49-F238E27FC236}">
                <a16:creationId xmlns:a16="http://schemas.microsoft.com/office/drawing/2014/main" id="{D0C45D42-3F83-C943-A21A-22C825AC1F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28248" y="6356350"/>
            <a:ext cx="679552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C5B728D-CD45-1C4F-9541-6D370B696FC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1" name="Espace réservé de la date 2">
            <a:extLst>
              <a:ext uri="{FF2B5EF4-FFF2-40B4-BE49-F238E27FC236}">
                <a16:creationId xmlns:a16="http://schemas.microsoft.com/office/drawing/2014/main" id="{C1296546-2304-474C-A0A6-BD1D5F89BD8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333232" y="6340983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0554516D-E8ED-A74A-A584-04F125575C9C}" type="datetime1">
              <a:rPr lang="fr-FR" smtClean="0"/>
              <a:t>13/12/2019</a:t>
            </a:fld>
            <a:endParaRPr lang="fr-FR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FBE11D4D-0813-C04D-87E3-D1B277E18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265" y="24084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 b="1" i="0">
                <a:latin typeface="Calibri Couran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6" name="Espace réservé du contenu 15">
            <a:extLst>
              <a:ext uri="{FF2B5EF4-FFF2-40B4-BE49-F238E27FC236}">
                <a16:creationId xmlns:a16="http://schemas.microsoft.com/office/drawing/2014/main" id="{A99A70FB-01C8-9844-8584-E3D875EA174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31265" y="1873163"/>
            <a:ext cx="7288772" cy="40338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Font typeface="LucidaGrande"/>
              <a:buChar char="▪︎"/>
              <a:defRPr sz="32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/>
            </a:lvl2pPr>
            <a:lvl3pPr marL="914400" indent="0" algn="just">
              <a:buFont typeface="Arial" panose="020B0604020202020204" pitchFamily="34" charset="0"/>
              <a:buNone/>
              <a:defRPr sz="1700" b="0" i="0">
                <a:latin typeface="Calibri Courant"/>
              </a:defRPr>
            </a:lvl3pPr>
            <a:lvl4pPr marL="1371600" indent="0">
              <a:buFont typeface="Wingdings" pitchFamily="2" charset="2"/>
              <a:buNone/>
              <a:defRPr sz="3600" b="1">
                <a:latin typeface="Calibri" panose="020F0502020204030204" pitchFamily="34" charset="0"/>
                <a:cs typeface="Calibri" panose="020F0502020204030204" pitchFamily="34" charset="0"/>
              </a:defRPr>
            </a:lvl4pPr>
          </a:lstStyle>
          <a:p>
            <a:pPr lvl="0"/>
            <a:r>
              <a:rPr lang="fr-FR" dirty="0"/>
              <a:t>Modifier les styles du texte du</a:t>
            </a:r>
          </a:p>
          <a:p>
            <a:pPr lvl="1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diam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nibh</a:t>
            </a:r>
            <a:r>
              <a:rPr lang="fr-FR" dirty="0"/>
              <a:t> </a:t>
            </a:r>
            <a:r>
              <a:rPr lang="fr-FR" dirty="0" err="1"/>
              <a:t>euismod</a:t>
            </a:r>
            <a:r>
              <a:rPr lang="fr-FR" dirty="0"/>
              <a:t> </a:t>
            </a:r>
            <a:r>
              <a:rPr lang="fr-FR" dirty="0" err="1"/>
              <a:t>tincidunt</a:t>
            </a:r>
            <a:r>
              <a:rPr lang="fr-FR" dirty="0"/>
              <a:t> ut </a:t>
            </a:r>
          </a:p>
          <a:p>
            <a:pPr lvl="3"/>
            <a:r>
              <a:rPr lang="fr-FR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03800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C2617B-48AA-3E4A-97CD-69C10ABD5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265" y="24084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 b="1" i="0">
                <a:latin typeface="Calibri Couran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5D67F3-DF9F-E449-A829-C2FBBA1C1D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52641" y="0"/>
            <a:ext cx="3045706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0B95508-B5C1-A14D-B2C6-E1D54BE4C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52641" y="0"/>
            <a:ext cx="3045706" cy="6858000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92D6D7C7-B8D7-F54A-A112-08329FBC2914}"/>
              </a:ext>
            </a:extLst>
          </p:cNvPr>
          <p:cNvGrpSpPr/>
          <p:nvPr userDrawn="1"/>
        </p:nvGrpSpPr>
        <p:grpSpPr>
          <a:xfrm rot="10800000">
            <a:off x="407894" y="5930060"/>
            <a:ext cx="2124636" cy="430306"/>
            <a:chOff x="4988402" y="5930060"/>
            <a:chExt cx="2124636" cy="43030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5471DC-6C75-AC49-A468-4D46636B9B3E}"/>
                </a:ext>
              </a:extLst>
            </p:cNvPr>
            <p:cNvSpPr/>
            <p:nvPr userDrawn="1"/>
          </p:nvSpPr>
          <p:spPr>
            <a:xfrm>
              <a:off x="4988402" y="5930060"/>
              <a:ext cx="430306" cy="430306"/>
            </a:xfrm>
            <a:prstGeom prst="rect">
              <a:avLst/>
            </a:prstGeom>
            <a:solidFill>
              <a:srgbClr val="772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0" i="0" dirty="0">
                <a:latin typeface="Calibri Courant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B51D878-E1C8-1346-93A8-344AA916201F}"/>
                </a:ext>
              </a:extLst>
            </p:cNvPr>
            <p:cNvSpPr/>
            <p:nvPr userDrawn="1"/>
          </p:nvSpPr>
          <p:spPr>
            <a:xfrm>
              <a:off x="5835567" y="5930060"/>
              <a:ext cx="430306" cy="430306"/>
            </a:xfrm>
            <a:prstGeom prst="rect">
              <a:avLst/>
            </a:prstGeom>
            <a:solidFill>
              <a:srgbClr val="39A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0" i="0" dirty="0">
                <a:latin typeface="Calibri Couran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4AA8A13-DFAA-2747-8B9C-6AC1C21A035A}"/>
                </a:ext>
              </a:extLst>
            </p:cNvPr>
            <p:cNvSpPr/>
            <p:nvPr userDrawn="1"/>
          </p:nvSpPr>
          <p:spPr>
            <a:xfrm>
              <a:off x="6682732" y="5930060"/>
              <a:ext cx="430306" cy="430306"/>
            </a:xfrm>
            <a:prstGeom prst="rect">
              <a:avLst/>
            </a:prstGeom>
            <a:solidFill>
              <a:srgbClr val="CDC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0" i="0" dirty="0">
                <a:latin typeface="Calibri Courant"/>
              </a:endParaRPr>
            </a:p>
          </p:txBody>
        </p:sp>
      </p:grp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0EBC1DB-6CB4-7E40-A013-6875C4C19B3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993065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2019-2020</a:t>
            </a:r>
            <a:endParaRPr lang="fr-FR" dirty="0"/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706C985F-711B-834A-A33F-2AE19F8A477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28248" y="6356350"/>
            <a:ext cx="679552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C5B728D-CD45-1C4F-9541-6D370B696FC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Espace réservé de la date 2">
            <a:extLst>
              <a:ext uri="{FF2B5EF4-FFF2-40B4-BE49-F238E27FC236}">
                <a16:creationId xmlns:a16="http://schemas.microsoft.com/office/drawing/2014/main" id="{ECE33FB9-ED5F-F343-8DE1-7884676CAF0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333232" y="6340983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E339803A-16DC-C543-8606-0385A43D3857}" type="datetime1">
              <a:rPr lang="fr-FR" smtClean="0"/>
              <a:t>13/12/2019</a:t>
            </a:fld>
            <a:endParaRPr lang="fr-FR" dirty="0"/>
          </a:p>
        </p:txBody>
      </p:sp>
      <p:sp>
        <p:nvSpPr>
          <p:cNvPr id="18" name="Espace réservé du contenu 15">
            <a:extLst>
              <a:ext uri="{FF2B5EF4-FFF2-40B4-BE49-F238E27FC236}">
                <a16:creationId xmlns:a16="http://schemas.microsoft.com/office/drawing/2014/main" id="{368B390C-B514-DB43-B57A-E787D300ACF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31265" y="1873163"/>
            <a:ext cx="7288772" cy="40338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Font typeface="LucidaGrande"/>
              <a:buChar char="▪︎"/>
              <a:defRPr sz="32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/>
            </a:lvl2pPr>
            <a:lvl3pPr marL="914400" indent="0" algn="just">
              <a:buFont typeface="Arial" panose="020B0604020202020204" pitchFamily="34" charset="0"/>
              <a:buNone/>
              <a:defRPr sz="1700" b="0" i="0">
                <a:latin typeface="Calibri Courant"/>
              </a:defRPr>
            </a:lvl3pPr>
            <a:lvl4pPr marL="1371600" indent="0">
              <a:buFont typeface="Wingdings" pitchFamily="2" charset="2"/>
              <a:buNone/>
              <a:defRPr sz="3600" b="1">
                <a:latin typeface="Calibri" panose="020F0502020204030204" pitchFamily="34" charset="0"/>
                <a:cs typeface="Calibri" panose="020F0502020204030204" pitchFamily="34" charset="0"/>
              </a:defRPr>
            </a:lvl4pPr>
          </a:lstStyle>
          <a:p>
            <a:pPr lvl="0"/>
            <a:r>
              <a:rPr lang="fr-FR" dirty="0"/>
              <a:t>Modifier les styles du texte du</a:t>
            </a:r>
          </a:p>
          <a:p>
            <a:pPr lvl="1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diam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nibh</a:t>
            </a:r>
            <a:r>
              <a:rPr lang="fr-FR" dirty="0"/>
              <a:t> </a:t>
            </a:r>
            <a:r>
              <a:rPr lang="fr-FR" dirty="0" err="1"/>
              <a:t>euismod</a:t>
            </a:r>
            <a:r>
              <a:rPr lang="fr-FR" dirty="0"/>
              <a:t> </a:t>
            </a:r>
            <a:r>
              <a:rPr lang="fr-FR" dirty="0" err="1"/>
              <a:t>tincidunt</a:t>
            </a:r>
            <a:r>
              <a:rPr lang="fr-FR" dirty="0"/>
              <a:t> ut </a:t>
            </a:r>
          </a:p>
          <a:p>
            <a:pPr lvl="3"/>
            <a:r>
              <a:rPr lang="fr-FR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41644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D69D360-A780-1A49-9038-C8A9180C82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5511" y="0"/>
            <a:ext cx="300913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F96F633-6675-964D-9363-181A123607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87278"/>
            <a:ext cx="4460488" cy="16726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3DFFC74-39E4-D841-9639-3BD53235455A}"/>
              </a:ext>
            </a:extLst>
          </p:cNvPr>
          <p:cNvGrpSpPr/>
          <p:nvPr userDrawn="1"/>
        </p:nvGrpSpPr>
        <p:grpSpPr>
          <a:xfrm rot="10800000">
            <a:off x="9659470" y="5930060"/>
            <a:ext cx="2124636" cy="430306"/>
            <a:chOff x="9659470" y="5930060"/>
            <a:chExt cx="2124636" cy="43030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FEB71E2-6188-C74C-96B5-8111CF8EDDCE}"/>
                </a:ext>
              </a:extLst>
            </p:cNvPr>
            <p:cNvSpPr/>
            <p:nvPr userDrawn="1"/>
          </p:nvSpPr>
          <p:spPr>
            <a:xfrm>
              <a:off x="9659470" y="5930060"/>
              <a:ext cx="430306" cy="430306"/>
            </a:xfrm>
            <a:prstGeom prst="rect">
              <a:avLst/>
            </a:prstGeom>
            <a:solidFill>
              <a:srgbClr val="772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0" i="0" dirty="0">
                <a:latin typeface="Calibri Courant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E42D43A-9B7F-994D-8B9B-0C7BB8DF775C}"/>
                </a:ext>
              </a:extLst>
            </p:cNvPr>
            <p:cNvSpPr/>
            <p:nvPr userDrawn="1"/>
          </p:nvSpPr>
          <p:spPr>
            <a:xfrm>
              <a:off x="10506635" y="5930060"/>
              <a:ext cx="430306" cy="430306"/>
            </a:xfrm>
            <a:prstGeom prst="rect">
              <a:avLst/>
            </a:prstGeom>
            <a:solidFill>
              <a:srgbClr val="39A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0" i="0" dirty="0">
                <a:latin typeface="Calibri Courant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0229EE1-DF8D-EB49-A7C1-AB89232A6814}"/>
                </a:ext>
              </a:extLst>
            </p:cNvPr>
            <p:cNvSpPr/>
            <p:nvPr userDrawn="1"/>
          </p:nvSpPr>
          <p:spPr>
            <a:xfrm>
              <a:off x="11353800" y="5930060"/>
              <a:ext cx="430306" cy="430306"/>
            </a:xfrm>
            <a:prstGeom prst="rect">
              <a:avLst/>
            </a:prstGeom>
            <a:solidFill>
              <a:srgbClr val="CDC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0" i="0" dirty="0">
                <a:latin typeface="Calibri Courant"/>
              </a:endParaRPr>
            </a:p>
          </p:txBody>
        </p:sp>
      </p:grpSp>
      <p:sp>
        <p:nvSpPr>
          <p:cNvPr id="8" name="Espace réservé de la date 2">
            <a:extLst>
              <a:ext uri="{FF2B5EF4-FFF2-40B4-BE49-F238E27FC236}">
                <a16:creationId xmlns:a16="http://schemas.microsoft.com/office/drawing/2014/main" id="{C9D8BECE-4690-C04F-93D2-36CAEF7A6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59026" y="6340983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F754C0B-3065-414E-AA1B-9B39AC028CF5}" type="datetime1">
              <a:rPr lang="fr-FR" smtClean="0"/>
              <a:t>13/12/2019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4007118D-4704-A742-BBE7-748DD5FFD9C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065847" y="634098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2019-2020</a:t>
            </a:r>
            <a:endParaRPr lang="fr-FR" dirty="0"/>
          </a:p>
        </p:txBody>
      </p:sp>
      <p:sp>
        <p:nvSpPr>
          <p:cNvPr id="10" name="Espace réservé du numéro de diapositive 6">
            <a:extLst>
              <a:ext uri="{FF2B5EF4-FFF2-40B4-BE49-F238E27FC236}">
                <a16:creationId xmlns:a16="http://schemas.microsoft.com/office/drawing/2014/main" id="{263D0292-0B0E-B647-9825-23262B9F93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49865" y="6344841"/>
            <a:ext cx="588335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4C5B728D-CD45-1C4F-9541-6D370B696FC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883A2AB5-D95F-B441-BEE1-E5512F96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84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 b="1" i="0">
                <a:latin typeface="Calibri Couran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2" name="Espace réservé du contenu 15">
            <a:extLst>
              <a:ext uri="{FF2B5EF4-FFF2-40B4-BE49-F238E27FC236}">
                <a16:creationId xmlns:a16="http://schemas.microsoft.com/office/drawing/2014/main" id="{2992C1BF-0B29-3B45-8133-9CB7CB29FE7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08064" y="1882775"/>
            <a:ext cx="7288772" cy="40338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Font typeface="LucidaGrande"/>
              <a:buChar char="▪︎"/>
              <a:defRPr sz="32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/>
            </a:lvl2pPr>
            <a:lvl3pPr marL="914400" indent="0" algn="just">
              <a:buFont typeface="Arial" panose="020B0604020202020204" pitchFamily="34" charset="0"/>
              <a:buNone/>
              <a:defRPr sz="1700" b="0" i="0">
                <a:latin typeface="Calibri Courant"/>
              </a:defRPr>
            </a:lvl3pPr>
            <a:lvl4pPr marL="1371600" indent="0">
              <a:buFont typeface="Wingdings" pitchFamily="2" charset="2"/>
              <a:buNone/>
              <a:defRPr sz="4000" b="1">
                <a:latin typeface="Calibri" panose="020F0502020204030204" pitchFamily="34" charset="0"/>
                <a:cs typeface="Calibri" panose="020F0502020204030204" pitchFamily="34" charset="0"/>
              </a:defRPr>
            </a:lvl4pPr>
          </a:lstStyle>
          <a:p>
            <a:pPr lvl="0"/>
            <a:r>
              <a:rPr lang="fr-FR" dirty="0"/>
              <a:t>Modifier les styles du texte d</a:t>
            </a:r>
          </a:p>
          <a:p>
            <a:pPr lvl="1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diam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nibh</a:t>
            </a:r>
            <a:r>
              <a:rPr lang="fr-FR" dirty="0"/>
              <a:t> </a:t>
            </a:r>
            <a:r>
              <a:rPr lang="fr-FR" dirty="0" err="1"/>
              <a:t>euismod</a:t>
            </a:r>
            <a:r>
              <a:rPr lang="fr-FR" dirty="0"/>
              <a:t> </a:t>
            </a:r>
            <a:r>
              <a:rPr lang="fr-FR" dirty="0" err="1"/>
              <a:t>tincidunt</a:t>
            </a:r>
            <a:r>
              <a:rPr lang="fr-FR" dirty="0"/>
              <a:t> ut </a:t>
            </a:r>
          </a:p>
          <a:p>
            <a:pPr lvl="3"/>
            <a:r>
              <a:rPr lang="fr-FR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76165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747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1" r:id="rId3"/>
    <p:sldLayoutId id="2147483667" r:id="rId4"/>
    <p:sldLayoutId id="2147483663" r:id="rId5"/>
    <p:sldLayoutId id="2147483666" r:id="rId6"/>
    <p:sldLayoutId id="2147483664" r:id="rId7"/>
    <p:sldLayoutId id="2147483665" r:id="rId8"/>
    <p:sldLayoutId id="2147483668" r:id="rId9"/>
    <p:sldLayoutId id="2147483669" r:id="rId10"/>
    <p:sldLayoutId id="2147483670" r:id="rId11"/>
    <p:sldLayoutId id="214748367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0.png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pn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a.org/publications/freepublications/" TargetMode="External"/><Relationship Id="rId2" Type="http://schemas.openxmlformats.org/officeDocument/2006/relationships/hyperlink" Target="http://www.iea-shc.org/solar-heat-worldwide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1E2BB1-2D29-C743-AB03-791798426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54" y="3824834"/>
            <a:ext cx="8675922" cy="1461751"/>
          </a:xfrm>
        </p:spPr>
        <p:txBody>
          <a:bodyPr>
            <a:noAutofit/>
          </a:bodyPr>
          <a:lstStyle/>
          <a:p>
            <a:r>
              <a:rPr lang="fr-FR" sz="3400" dirty="0" err="1">
                <a:solidFill>
                  <a:srgbClr val="FF9933"/>
                </a:solidFill>
              </a:rPr>
              <a:t>Energy</a:t>
            </a:r>
            <a:r>
              <a:rPr lang="fr-FR" sz="3400" dirty="0">
                <a:solidFill>
                  <a:srgbClr val="FF9933"/>
                </a:solidFill>
              </a:rPr>
              <a:t> ressources, conversion and distribution</a:t>
            </a:r>
            <a:br>
              <a:rPr lang="fr-FR" sz="3400" dirty="0">
                <a:solidFill>
                  <a:srgbClr val="FF9933"/>
                </a:solidFill>
              </a:rPr>
            </a:br>
            <a:r>
              <a:rPr lang="fr-FR" sz="3400" dirty="0">
                <a:solidFill>
                  <a:srgbClr val="FF9933"/>
                </a:solidFill>
              </a:rPr>
              <a:t>Solar </a:t>
            </a:r>
            <a:r>
              <a:rPr lang="fr-FR" sz="3400" dirty="0" err="1">
                <a:solidFill>
                  <a:srgbClr val="FF9933"/>
                </a:solidFill>
              </a:rPr>
              <a:t>technology</a:t>
            </a:r>
            <a:endParaRPr lang="fr-FR" sz="3400" dirty="0">
              <a:solidFill>
                <a:srgbClr val="FF9933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903F3FE-6733-6047-8243-34F4169B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60495"/>
            <a:ext cx="4460488" cy="1672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BF500E2-5236-FE4F-9AA7-177A996F02B4}"/>
              </a:ext>
            </a:extLst>
          </p:cNvPr>
          <p:cNvSpPr/>
          <p:nvPr/>
        </p:nvSpPr>
        <p:spPr>
          <a:xfrm>
            <a:off x="9010186" y="0"/>
            <a:ext cx="3181814" cy="11820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4DF3FAC-E564-AD4E-BFB8-D239C47728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976" y="62907"/>
            <a:ext cx="3202812" cy="9975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FB2BBA1-3E2B-4644-8081-AEBDA2300742}"/>
              </a:ext>
            </a:extLst>
          </p:cNvPr>
          <p:cNvSpPr txBox="1"/>
          <p:nvPr/>
        </p:nvSpPr>
        <p:spPr>
          <a:xfrm>
            <a:off x="9304350" y="4826675"/>
            <a:ext cx="288765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Dr Sylvain Serra</a:t>
            </a:r>
          </a:p>
          <a:p>
            <a:r>
              <a:rPr lang="en-US" dirty="0"/>
              <a:t>Associate</a:t>
            </a:r>
            <a:r>
              <a:rPr lang="fr-FR" dirty="0"/>
              <a:t> </a:t>
            </a:r>
            <a:r>
              <a:rPr lang="en-US" dirty="0"/>
              <a:t>Professor</a:t>
            </a:r>
          </a:p>
          <a:p>
            <a:r>
              <a:rPr lang="fr-FR" dirty="0"/>
              <a:t>ENSGTI-LATEP</a:t>
            </a:r>
          </a:p>
          <a:p>
            <a:endParaRPr lang="fr-FR" dirty="0"/>
          </a:p>
          <a:p>
            <a:pPr lvl="0"/>
            <a:r>
              <a:rPr lang="fr-FR" dirty="0">
                <a:solidFill>
                  <a:prstClr val="black"/>
                </a:solidFill>
              </a:rPr>
              <a:t>Office 314 (3</a:t>
            </a:r>
            <a:r>
              <a:rPr lang="fr-FR" baseline="30000" dirty="0">
                <a:solidFill>
                  <a:prstClr val="black"/>
                </a:solidFill>
              </a:rPr>
              <a:t>th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floor</a:t>
            </a:r>
            <a:r>
              <a:rPr lang="fr-FR" dirty="0">
                <a:solidFill>
                  <a:prstClr val="black"/>
                </a:solidFill>
              </a:rPr>
              <a:t>)</a:t>
            </a:r>
          </a:p>
          <a:p>
            <a:pPr lvl="0"/>
            <a:r>
              <a:rPr lang="fr-FR" dirty="0">
                <a:solidFill>
                  <a:prstClr val="black"/>
                </a:solidFill>
                <a:sym typeface="Wingdings"/>
              </a:rPr>
              <a:t> +33 5 40 17 51 36</a:t>
            </a:r>
          </a:p>
          <a:p>
            <a:pPr lvl="0"/>
            <a:r>
              <a:rPr lang="fr-FR" dirty="0">
                <a:solidFill>
                  <a:prstClr val="black"/>
                </a:solidFill>
                <a:sym typeface="Wingdings"/>
              </a:rPr>
              <a:t> </a:t>
            </a:r>
            <a:r>
              <a:rPr lang="fr-FR" dirty="0" err="1">
                <a:solidFill>
                  <a:prstClr val="black"/>
                </a:solidFill>
                <a:sym typeface="Wingdings"/>
              </a:rPr>
              <a:t>sylvain.serra@univ-pau.fr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C59472F-9287-9243-B289-47B2BC70D575}"/>
              </a:ext>
            </a:extLst>
          </p:cNvPr>
          <p:cNvSpPr txBox="1"/>
          <p:nvPr/>
        </p:nvSpPr>
        <p:spPr>
          <a:xfrm>
            <a:off x="0" y="6488668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2019-2020</a:t>
            </a:r>
          </a:p>
        </p:txBody>
      </p:sp>
    </p:spTree>
    <p:extLst>
      <p:ext uri="{BB962C8B-B14F-4D97-AF65-F5344CB8AC3E}">
        <p14:creationId xmlns:p14="http://schemas.microsoft.com/office/powerpoint/2010/main" val="3941122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CF0DEC3-B5F5-4C43-809C-798E655B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5235"/>
            <a:ext cx="54986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u="sng" dirty="0">
                <a:cs typeface="Calibri" pitchFamily="34" charset="0"/>
              </a:rPr>
              <a:t>« Low temperature » solar collector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962160D7-6A89-4447-B360-EB3993118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519" y="2173498"/>
            <a:ext cx="177944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9">
            <a:extLst>
              <a:ext uri="{FF2B5EF4-FFF2-40B4-BE49-F238E27FC236}">
                <a16:creationId xmlns:a16="http://schemas.microsoft.com/office/drawing/2014/main" id="{AEAB7C9E-6DFA-3F4A-BEA7-9C661C24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5441" y="4062138"/>
            <a:ext cx="23120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600" dirty="0" err="1">
                <a:latin typeface="+mn-lt"/>
                <a:cs typeface="Calibri" pitchFamily="34" charset="0"/>
              </a:rPr>
              <a:t>Uncovered</a:t>
            </a:r>
            <a:r>
              <a:rPr lang="fr-FR" sz="1600" dirty="0">
                <a:latin typeface="+mn-lt"/>
                <a:cs typeface="Calibri" pitchFamily="34" charset="0"/>
              </a:rPr>
              <a:t> </a:t>
            </a:r>
            <a:r>
              <a:rPr lang="fr-FR" sz="1600" dirty="0" err="1">
                <a:latin typeface="+mn-lt"/>
                <a:cs typeface="Calibri" pitchFamily="34" charset="0"/>
              </a:rPr>
              <a:t>solar</a:t>
            </a:r>
            <a:r>
              <a:rPr lang="fr-FR" sz="1600" dirty="0">
                <a:latin typeface="+mn-lt"/>
                <a:cs typeface="Calibri" pitchFamily="34" charset="0"/>
              </a:rPr>
              <a:t> </a:t>
            </a:r>
            <a:r>
              <a:rPr lang="fr-FR" sz="1600" dirty="0" err="1">
                <a:latin typeface="+mn-lt"/>
                <a:cs typeface="Calibri" pitchFamily="34" charset="0"/>
              </a:rPr>
              <a:t>collector</a:t>
            </a:r>
            <a:endParaRPr lang="fr-FR" sz="1600" dirty="0">
              <a:latin typeface="+mn-lt"/>
              <a:cs typeface="Calibri" pitchFamily="34" charset="0"/>
            </a:endParaRPr>
          </a:p>
          <a:p>
            <a:endParaRPr lang="fr-FR" sz="1600" dirty="0">
              <a:latin typeface="+mn-lt"/>
              <a:cs typeface="Calibri" pitchFamily="34" charset="0"/>
            </a:endParaRP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00BBB1DC-1F1E-BC4F-AE7C-05CE9AC02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894" y="2272355"/>
            <a:ext cx="2162549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5">
            <a:extLst>
              <a:ext uri="{FF2B5EF4-FFF2-40B4-BE49-F238E27FC236}">
                <a16:creationId xmlns:a16="http://schemas.microsoft.com/office/drawing/2014/main" id="{FA1027EC-84D0-4744-ABD9-AD326B35A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0481" y="3965785"/>
            <a:ext cx="22790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600" dirty="0" err="1">
                <a:latin typeface="+mn-lt"/>
                <a:cs typeface="Calibri" pitchFamily="34" charset="0"/>
              </a:rPr>
              <a:t>Flate</a:t>
            </a:r>
            <a:r>
              <a:rPr lang="fr-FR" sz="1600" dirty="0">
                <a:latin typeface="+mn-lt"/>
                <a:cs typeface="Calibri" pitchFamily="34" charset="0"/>
              </a:rPr>
              <a:t> plate </a:t>
            </a:r>
            <a:r>
              <a:rPr lang="fr-FR" sz="1600" dirty="0" err="1">
                <a:latin typeface="+mn-lt"/>
                <a:cs typeface="Calibri" pitchFamily="34" charset="0"/>
              </a:rPr>
              <a:t>solar</a:t>
            </a:r>
            <a:r>
              <a:rPr lang="fr-FR" sz="1600" dirty="0">
                <a:latin typeface="+mn-lt"/>
                <a:cs typeface="Calibri" pitchFamily="34" charset="0"/>
              </a:rPr>
              <a:t> </a:t>
            </a:r>
            <a:r>
              <a:rPr lang="fr-FR" sz="1600" dirty="0" err="1">
                <a:latin typeface="+mn-lt"/>
                <a:cs typeface="Calibri" pitchFamily="34" charset="0"/>
              </a:rPr>
              <a:t>collector</a:t>
            </a:r>
            <a:endParaRPr lang="fr-FR" sz="1600" dirty="0">
              <a:latin typeface="+mn-lt"/>
              <a:cs typeface="Calibri" pitchFamily="34" charset="0"/>
            </a:endParaRPr>
          </a:p>
          <a:p>
            <a:r>
              <a:rPr lang="fr-FR" sz="1600" dirty="0">
                <a:latin typeface="+mn-lt"/>
                <a:cs typeface="Calibri" pitchFamily="34" charset="0"/>
              </a:rPr>
              <a:t>(DWH, building </a:t>
            </a:r>
            <a:r>
              <a:rPr lang="fr-FR" sz="1600" dirty="0" err="1">
                <a:latin typeface="+mn-lt"/>
                <a:cs typeface="Calibri" pitchFamily="34" charset="0"/>
              </a:rPr>
              <a:t>heating</a:t>
            </a:r>
            <a:r>
              <a:rPr lang="fr-FR" sz="1600" dirty="0">
                <a:latin typeface="+mn-lt"/>
                <a:cs typeface="Calibri" pitchFamily="34" charset="0"/>
              </a:rPr>
              <a:t>)</a:t>
            </a:r>
          </a:p>
        </p:txBody>
      </p:sp>
      <p:sp>
        <p:nvSpPr>
          <p:cNvPr id="19" name="Text Box 16">
            <a:extLst>
              <a:ext uri="{FF2B5EF4-FFF2-40B4-BE49-F238E27FC236}">
                <a16:creationId xmlns:a16="http://schemas.microsoft.com/office/drawing/2014/main" id="{72426DBE-C8F1-EC46-A38B-BDB9EE44E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7069" y="3965785"/>
            <a:ext cx="269054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600" dirty="0" err="1">
                <a:latin typeface="+mn-lt"/>
                <a:cs typeface="Calibri" pitchFamily="34" charset="0"/>
              </a:rPr>
              <a:t>Evacuated</a:t>
            </a:r>
            <a:r>
              <a:rPr lang="fr-FR" sz="1600" dirty="0">
                <a:latin typeface="+mn-lt"/>
                <a:cs typeface="Calibri" pitchFamily="34" charset="0"/>
              </a:rPr>
              <a:t> tube </a:t>
            </a:r>
            <a:r>
              <a:rPr lang="fr-FR" sz="1600" dirty="0" err="1">
                <a:latin typeface="+mn-lt"/>
                <a:cs typeface="Calibri" pitchFamily="34" charset="0"/>
              </a:rPr>
              <a:t>solar</a:t>
            </a:r>
            <a:r>
              <a:rPr lang="fr-FR" sz="1600" dirty="0">
                <a:latin typeface="+mn-lt"/>
                <a:cs typeface="Calibri" pitchFamily="34" charset="0"/>
              </a:rPr>
              <a:t> </a:t>
            </a:r>
            <a:r>
              <a:rPr lang="fr-FR" sz="1600" dirty="0" err="1">
                <a:latin typeface="+mn-lt"/>
                <a:cs typeface="Calibri" pitchFamily="34" charset="0"/>
              </a:rPr>
              <a:t>collector</a:t>
            </a:r>
            <a:endParaRPr lang="fr-FR" sz="1600" dirty="0">
              <a:latin typeface="+mn-lt"/>
              <a:cs typeface="Calibri" pitchFamily="34" charset="0"/>
            </a:endParaRPr>
          </a:p>
          <a:p>
            <a:r>
              <a:rPr lang="fr-FR" sz="1600" dirty="0">
                <a:latin typeface="+mn-lt"/>
                <a:cs typeface="Calibri" pitchFamily="34" charset="0"/>
              </a:rPr>
              <a:t>(… + </a:t>
            </a:r>
            <a:r>
              <a:rPr lang="fr-FR" sz="1600" dirty="0" err="1">
                <a:latin typeface="+mn-lt"/>
                <a:cs typeface="Calibri" pitchFamily="34" charset="0"/>
              </a:rPr>
              <a:t>solar</a:t>
            </a:r>
            <a:r>
              <a:rPr lang="fr-FR" sz="1600" dirty="0">
                <a:latin typeface="+mn-lt"/>
                <a:cs typeface="Calibri" pitchFamily="34" charset="0"/>
              </a:rPr>
              <a:t> </a:t>
            </a:r>
            <a:r>
              <a:rPr lang="fr-FR" sz="1600" dirty="0" err="1">
                <a:latin typeface="+mn-lt"/>
                <a:cs typeface="Calibri" pitchFamily="34" charset="0"/>
              </a:rPr>
              <a:t>chiller</a:t>
            </a:r>
            <a:r>
              <a:rPr lang="fr-FR" sz="1600" dirty="0">
                <a:latin typeface="+mn-lt"/>
                <a:cs typeface="Calibri" pitchFamily="34" charset="0"/>
              </a:rPr>
              <a:t>, </a:t>
            </a:r>
          </a:p>
          <a:p>
            <a:r>
              <a:rPr lang="fr-FR" sz="1600" dirty="0" err="1">
                <a:latin typeface="+mn-lt"/>
                <a:cs typeface="Calibri" pitchFamily="34" charset="0"/>
              </a:rPr>
              <a:t>industrial</a:t>
            </a:r>
            <a:r>
              <a:rPr lang="fr-FR" sz="1600" dirty="0">
                <a:latin typeface="+mn-lt"/>
                <a:cs typeface="Calibri" pitchFamily="34" charset="0"/>
              </a:rPr>
              <a:t> application)</a:t>
            </a:r>
          </a:p>
        </p:txBody>
      </p:sp>
      <p:sp>
        <p:nvSpPr>
          <p:cNvPr id="20" name="Line 18">
            <a:extLst>
              <a:ext uri="{FF2B5EF4-FFF2-40B4-BE49-F238E27FC236}">
                <a16:creationId xmlns:a16="http://schemas.microsoft.com/office/drawing/2014/main" id="{606679AC-56E6-1C4E-92C4-035AB92D5B6E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6394" y="4842690"/>
            <a:ext cx="741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+mn-lt"/>
              <a:cs typeface="Calibri" pitchFamily="34" charset="0"/>
            </a:endParaRP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E6975E04-CB07-3E46-B522-82FD1C306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756" y="4927810"/>
            <a:ext cx="294914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600" b="1" dirty="0">
                <a:latin typeface="+mn-lt"/>
                <a:cs typeface="Calibri" pitchFamily="34" charset="0"/>
              </a:rPr>
              <a:t>INCREASE : 	- T°C </a:t>
            </a:r>
            <a:r>
              <a:rPr lang="fr-FR" sz="1600" b="1" dirty="0" err="1">
                <a:latin typeface="+mn-lt"/>
                <a:cs typeface="Calibri" pitchFamily="34" charset="0"/>
              </a:rPr>
              <a:t>Level</a:t>
            </a:r>
            <a:endParaRPr lang="fr-FR" sz="1600" b="1" dirty="0">
              <a:latin typeface="+mn-lt"/>
              <a:cs typeface="Calibri" pitchFamily="34" charset="0"/>
            </a:endParaRPr>
          </a:p>
          <a:p>
            <a:r>
              <a:rPr lang="fr-FR" sz="1600" b="1" dirty="0">
                <a:latin typeface="+mn-lt"/>
                <a:cs typeface="Calibri" pitchFamily="34" charset="0"/>
              </a:rPr>
              <a:t>		- </a:t>
            </a:r>
            <a:r>
              <a:rPr lang="fr-FR" sz="1600" b="1" dirty="0" err="1">
                <a:latin typeface="+mn-lt"/>
                <a:cs typeface="Calibri" pitchFamily="34" charset="0"/>
              </a:rPr>
              <a:t>Efficiency</a:t>
            </a:r>
            <a:endParaRPr lang="fr-FR" sz="1600" b="1" dirty="0">
              <a:latin typeface="+mn-lt"/>
              <a:cs typeface="Calibri" pitchFamily="34" charset="0"/>
            </a:endParaRPr>
          </a:p>
          <a:p>
            <a:r>
              <a:rPr lang="fr-FR" sz="1600" b="1" dirty="0">
                <a:latin typeface="+mn-lt"/>
                <a:cs typeface="Calibri" pitchFamily="34" charset="0"/>
              </a:rPr>
              <a:t>		- Price</a:t>
            </a:r>
          </a:p>
        </p:txBody>
      </p:sp>
      <p:pic>
        <p:nvPicPr>
          <p:cNvPr id="22" name="Picture 10" descr="VFK03_0003INT01 bearb">
            <a:extLst>
              <a:ext uri="{FF2B5EF4-FFF2-40B4-BE49-F238E27FC236}">
                <a16:creationId xmlns:a16="http://schemas.microsoft.com/office/drawing/2014/main" id="{180AA58D-DD84-4A4A-8E32-8A9B04357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"/>
          <a:stretch>
            <a:fillRect/>
          </a:stretch>
        </p:blipFill>
        <p:spPr bwMode="auto">
          <a:xfrm>
            <a:off x="4719843" y="2179380"/>
            <a:ext cx="261418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C6EF5143-75F6-5241-948C-E42A42D7E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078" y="2272355"/>
            <a:ext cx="177944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0" descr="VFK03_0003INT01 bearb">
            <a:extLst>
              <a:ext uri="{FF2B5EF4-FFF2-40B4-BE49-F238E27FC236}">
                <a16:creationId xmlns:a16="http://schemas.microsoft.com/office/drawing/2014/main" id="{C617D36C-4B8E-3C48-A3AD-694AE09A2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"/>
          <a:stretch>
            <a:fillRect/>
          </a:stretch>
        </p:blipFill>
        <p:spPr bwMode="auto">
          <a:xfrm>
            <a:off x="4722402" y="2272355"/>
            <a:ext cx="261418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340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54645A2A-84BD-2C49-803A-F2F6DA5A5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416" y="948067"/>
            <a:ext cx="9466984" cy="5421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A246B47-E127-3F44-8254-96CC8563A53D}"/>
              </a:ext>
            </a:extLst>
          </p:cNvPr>
          <p:cNvSpPr txBox="1"/>
          <p:nvPr/>
        </p:nvSpPr>
        <p:spPr>
          <a:xfrm>
            <a:off x="3351728" y="6246396"/>
            <a:ext cx="3780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Source: </a:t>
            </a:r>
            <a:r>
              <a:rPr lang="fr-FR" sz="1600" i="1" dirty="0" err="1"/>
              <a:t>Solar</a:t>
            </a:r>
            <a:r>
              <a:rPr lang="fr-FR" sz="1600" i="1" dirty="0"/>
              <a:t> </a:t>
            </a:r>
            <a:r>
              <a:rPr lang="fr-FR" sz="1600" i="1" dirty="0" err="1"/>
              <a:t>Energy</a:t>
            </a:r>
            <a:r>
              <a:rPr lang="fr-FR" sz="1600" i="1" dirty="0"/>
              <a:t> Perspectives, IEA 2011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F4B0855-C95A-AE4B-B680-CC94FCCD5031}"/>
              </a:ext>
            </a:extLst>
          </p:cNvPr>
          <p:cNvSpPr/>
          <p:nvPr/>
        </p:nvSpPr>
        <p:spPr>
          <a:xfrm>
            <a:off x="1901371" y="3170691"/>
            <a:ext cx="2850738" cy="9164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9802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8A9912F0-7B50-2E44-83D2-C043B3321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" y="643014"/>
            <a:ext cx="32124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u="sng" dirty="0">
                <a:cs typeface="Calibri" pitchFamily="34" charset="0"/>
              </a:rPr>
              <a:t>Active solar heating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08869F2F-2406-CF4F-A44E-E0CF96C8A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1568" y="1297464"/>
            <a:ext cx="8203729" cy="476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99C0429-0EA8-1640-BC2B-48F3B8B4D7BA}"/>
              </a:ext>
            </a:extLst>
          </p:cNvPr>
          <p:cNvSpPr txBox="1"/>
          <p:nvPr/>
        </p:nvSpPr>
        <p:spPr>
          <a:xfrm>
            <a:off x="23206" y="6061988"/>
            <a:ext cx="88183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/>
              <a:t>Source: Papillon P., Plateforme technologie de l’AIE, 2012</a:t>
            </a:r>
          </a:p>
          <a:p>
            <a:r>
              <a:rPr lang="fr-FR" sz="1100" i="1" dirty="0"/>
              <a:t>http://www.iea.org/media/technologyplatform/workshops/solarenergyinmoroccooriental/PhilippePapillon.pdf</a:t>
            </a:r>
          </a:p>
        </p:txBody>
      </p:sp>
    </p:spTree>
    <p:extLst>
      <p:ext uri="{BB962C8B-B14F-4D97-AF65-F5344CB8AC3E}">
        <p14:creationId xmlns:p14="http://schemas.microsoft.com/office/powerpoint/2010/main" val="3053901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8A9912F0-7B50-2E44-83D2-C043B3321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" y="643014"/>
            <a:ext cx="32124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u="sng" dirty="0">
                <a:cs typeface="Calibri" pitchFamily="34" charset="0"/>
              </a:rPr>
              <a:t>Active solar heating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29705368-75F3-DC47-B76D-78BC61B3A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891" y="4207235"/>
            <a:ext cx="9063907" cy="265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454DC06D-AD8F-C747-B6F9-148E7A252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032" y="1262928"/>
            <a:ext cx="4425094" cy="309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902D8DDB-0C37-1B4B-8336-CA178044C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3104" y="1272210"/>
            <a:ext cx="4366715" cy="307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71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8A9912F0-7B50-2E44-83D2-C043B3321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" y="643014"/>
            <a:ext cx="37962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u="sng" dirty="0">
                <a:cs typeface="Calibri" pitchFamily="34" charset="0"/>
              </a:rPr>
              <a:t>District heating network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1E7518C-BB09-2849-9E7A-6607498C0EF3}"/>
              </a:ext>
            </a:extLst>
          </p:cNvPr>
          <p:cNvSpPr txBox="1"/>
          <p:nvPr/>
        </p:nvSpPr>
        <p:spPr>
          <a:xfrm>
            <a:off x="577813" y="1166234"/>
            <a:ext cx="29356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err="1">
                <a:solidFill>
                  <a:srgbClr val="BE0000"/>
                </a:solidFill>
                <a:latin typeface="+mn-lt"/>
              </a:rPr>
              <a:t>Braedstrup</a:t>
            </a:r>
            <a:r>
              <a:rPr lang="fr-FR" sz="2200" b="1" u="sng" dirty="0">
                <a:solidFill>
                  <a:srgbClr val="BE0000"/>
                </a:solidFill>
                <a:latin typeface="+mn-lt"/>
              </a:rPr>
              <a:t> (Danemark)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DB63ABEA-46D9-3349-88A9-56809BBF2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4109" y="1166234"/>
            <a:ext cx="6491740" cy="486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59FF709-5D3F-0D4D-8030-4A718F680348}"/>
              </a:ext>
            </a:extLst>
          </p:cNvPr>
          <p:cNvSpPr/>
          <p:nvPr/>
        </p:nvSpPr>
        <p:spPr>
          <a:xfrm>
            <a:off x="256178" y="1597121"/>
            <a:ext cx="3602444" cy="4719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sz="2200" b="1" dirty="0" err="1">
                <a:latin typeface="+mn-lt"/>
              </a:rPr>
              <a:t>Built</a:t>
            </a:r>
            <a:r>
              <a:rPr lang="fr-FR" sz="2200" b="1" dirty="0">
                <a:latin typeface="+mn-lt"/>
              </a:rPr>
              <a:t> in 2007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sz="2200" b="1" dirty="0">
              <a:latin typeface="+mn-lt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2200" b="1" dirty="0" err="1">
                <a:latin typeface="+mn-lt"/>
              </a:rPr>
              <a:t>Supply</a:t>
            </a:r>
            <a:r>
              <a:rPr lang="fr-FR" sz="2200" b="1" dirty="0">
                <a:latin typeface="+mn-lt"/>
              </a:rPr>
              <a:t> 1 400 </a:t>
            </a:r>
            <a:r>
              <a:rPr lang="fr-FR" sz="2200" b="1" dirty="0" err="1">
                <a:latin typeface="+mn-lt"/>
              </a:rPr>
              <a:t>houses</a:t>
            </a:r>
            <a:endParaRPr lang="fr-FR" sz="2200" b="1" dirty="0">
              <a:latin typeface="+mn-lt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fr-FR" sz="2200" b="1" dirty="0">
              <a:latin typeface="+mn-lt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2200" b="1" dirty="0">
                <a:latin typeface="+mn-lt"/>
              </a:rPr>
              <a:t>8 000 m² of </a:t>
            </a:r>
            <a:r>
              <a:rPr lang="fr-FR" sz="2200" b="1" dirty="0" err="1">
                <a:latin typeface="+mn-lt"/>
              </a:rPr>
              <a:t>solar</a:t>
            </a:r>
            <a:r>
              <a:rPr lang="fr-FR" sz="2200" b="1" dirty="0">
                <a:latin typeface="+mn-lt"/>
              </a:rPr>
              <a:t> </a:t>
            </a:r>
            <a:r>
              <a:rPr lang="fr-FR" sz="2200" b="1" dirty="0" err="1">
                <a:latin typeface="+mn-lt"/>
              </a:rPr>
              <a:t>collector</a:t>
            </a:r>
            <a:r>
              <a:rPr lang="fr-FR" sz="2200" b="1" dirty="0">
                <a:latin typeface="+mn-lt"/>
              </a:rPr>
              <a:t> </a:t>
            </a:r>
            <a:r>
              <a:rPr lang="fr-FR" sz="2200" b="1" dirty="0" err="1">
                <a:latin typeface="+mn-lt"/>
              </a:rPr>
              <a:t>with</a:t>
            </a:r>
            <a:r>
              <a:rPr lang="fr-FR" sz="2200" b="1" dirty="0">
                <a:latin typeface="+mn-lt"/>
              </a:rPr>
              <a:t> </a:t>
            </a:r>
            <a:r>
              <a:rPr lang="fr-FR" sz="2200" b="1" dirty="0" err="1">
                <a:latin typeface="+mn-lt"/>
              </a:rPr>
              <a:t>centralized</a:t>
            </a:r>
            <a:r>
              <a:rPr lang="fr-FR" sz="2200" b="1" dirty="0">
                <a:latin typeface="+mn-lt"/>
              </a:rPr>
              <a:t> production centralisée 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sz="2200" b="1" dirty="0">
              <a:latin typeface="+mn-lt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2200" b="1" dirty="0" err="1">
                <a:latin typeface="+mn-lt"/>
              </a:rPr>
              <a:t>Combined</a:t>
            </a:r>
            <a:r>
              <a:rPr lang="fr-FR" sz="2200" b="1" dirty="0">
                <a:latin typeface="+mn-lt"/>
              </a:rPr>
              <a:t> </a:t>
            </a:r>
            <a:r>
              <a:rPr lang="fr-FR" sz="2200" b="1" dirty="0" err="1">
                <a:latin typeface="+mn-lt"/>
              </a:rPr>
              <a:t>with</a:t>
            </a:r>
            <a:r>
              <a:rPr lang="fr-FR" sz="2200" b="1" dirty="0">
                <a:latin typeface="+mn-lt"/>
              </a:rPr>
              <a:t> CHP power plant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sz="2200" dirty="0">
              <a:latin typeface="+mn-lt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2200" b="1" dirty="0">
                <a:latin typeface="+mn-lt"/>
              </a:rPr>
              <a:t>Storage (Eau) : 2000 m</a:t>
            </a:r>
            <a:r>
              <a:rPr lang="fr-FR" sz="2200" b="1" baseline="30000" dirty="0">
                <a:latin typeface="+mn-lt"/>
              </a:rPr>
              <a:t>3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sz="2200" b="1" baseline="30000" dirty="0">
              <a:latin typeface="+mn-lt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2200" b="1" dirty="0" err="1">
                <a:latin typeface="+mn-lt"/>
              </a:rPr>
              <a:t>Solar</a:t>
            </a:r>
            <a:r>
              <a:rPr lang="fr-FR" sz="2200" b="1" dirty="0">
                <a:latin typeface="+mn-lt"/>
              </a:rPr>
              <a:t> fraction =&gt; 20%</a:t>
            </a:r>
            <a:endParaRPr lang="fr-FR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6249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8A9912F0-7B50-2E44-83D2-C043B3321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51" y="668165"/>
            <a:ext cx="105051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u="sng" dirty="0">
                <a:cs typeface="Calibri" pitchFamily="34" charset="0"/>
              </a:rPr>
              <a:t>Where is the district heating system with best solar fraction ?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403164C5-B386-EA4F-948C-B974A7300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911" y="1367002"/>
            <a:ext cx="5310871" cy="533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649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0F38598E-F618-9B47-B7D0-7C4703A367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989"/>
          <a:stretch/>
        </p:blipFill>
        <p:spPr bwMode="auto">
          <a:xfrm>
            <a:off x="470407" y="2097557"/>
            <a:ext cx="6698190" cy="43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8A9912F0-7B50-2E44-83D2-C043B3321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" y="643014"/>
            <a:ext cx="37962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u="sng" dirty="0">
                <a:cs typeface="Calibri" pitchFamily="34" charset="0"/>
              </a:rPr>
              <a:t>District heating network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B28AB018-307B-1B44-979C-43142B5F7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5739" y="1166233"/>
            <a:ext cx="6836261" cy="4557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20C51EE-3193-B548-8412-31E7D04CECF0}"/>
              </a:ext>
            </a:extLst>
          </p:cNvPr>
          <p:cNvSpPr/>
          <p:nvPr/>
        </p:nvSpPr>
        <p:spPr>
          <a:xfrm>
            <a:off x="8954623" y="5818909"/>
            <a:ext cx="19351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latin typeface="+mn-lt"/>
              </a:rPr>
              <a:t>Source: http://www.dlsc.ca/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C6888A-0ABE-CA41-8F01-99BA61C51162}"/>
              </a:ext>
            </a:extLst>
          </p:cNvPr>
          <p:cNvSpPr/>
          <p:nvPr/>
        </p:nvSpPr>
        <p:spPr>
          <a:xfrm>
            <a:off x="1683337" y="6408618"/>
            <a:ext cx="24970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latin typeface="+mn-lt"/>
              </a:rPr>
              <a:t>Source: http://www.maps.google.ca/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D18A771-0401-A64C-8860-0853B8B0566A}"/>
              </a:ext>
            </a:extLst>
          </p:cNvPr>
          <p:cNvSpPr txBox="1"/>
          <p:nvPr/>
        </p:nvSpPr>
        <p:spPr>
          <a:xfrm>
            <a:off x="0" y="1077847"/>
            <a:ext cx="56086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u="sng" dirty="0">
                <a:solidFill>
                  <a:srgbClr val="BE0000"/>
                </a:solidFill>
                <a:latin typeface="+mn-lt"/>
              </a:rPr>
              <a:t>Drake Landing </a:t>
            </a:r>
            <a:r>
              <a:rPr lang="fr-FR" sz="2200" b="1" u="sng" dirty="0" err="1">
                <a:solidFill>
                  <a:srgbClr val="BE0000"/>
                </a:solidFill>
                <a:latin typeface="+mn-lt"/>
              </a:rPr>
              <a:t>Solar</a:t>
            </a:r>
            <a:r>
              <a:rPr lang="fr-FR" sz="2200" b="1" u="sng" dirty="0">
                <a:solidFill>
                  <a:srgbClr val="BE0000"/>
                </a:solidFill>
                <a:latin typeface="+mn-lt"/>
              </a:rPr>
              <a:t> </a:t>
            </a:r>
            <a:r>
              <a:rPr lang="fr-FR" sz="2200" b="1" u="sng" dirty="0" err="1">
                <a:solidFill>
                  <a:srgbClr val="BE0000"/>
                </a:solidFill>
                <a:latin typeface="+mn-lt"/>
              </a:rPr>
              <a:t>Community</a:t>
            </a:r>
            <a:r>
              <a:rPr lang="fr-FR" sz="2200" b="1" u="sng" dirty="0">
                <a:solidFill>
                  <a:srgbClr val="BE0000"/>
                </a:solidFill>
                <a:latin typeface="+mn-lt"/>
              </a:rPr>
              <a:t> (Canada)</a:t>
            </a:r>
          </a:p>
        </p:txBody>
      </p:sp>
    </p:spTree>
    <p:extLst>
      <p:ext uri="{BB962C8B-B14F-4D97-AF65-F5344CB8AC3E}">
        <p14:creationId xmlns:p14="http://schemas.microsoft.com/office/powerpoint/2010/main" val="1927662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8A9912F0-7B50-2E44-83D2-C043B3321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" y="643014"/>
            <a:ext cx="37962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u="sng" dirty="0">
                <a:cs typeface="Calibri" pitchFamily="34" charset="0"/>
              </a:rPr>
              <a:t>District heating network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D18A771-0401-A64C-8860-0853B8B0566A}"/>
              </a:ext>
            </a:extLst>
          </p:cNvPr>
          <p:cNvSpPr txBox="1"/>
          <p:nvPr/>
        </p:nvSpPr>
        <p:spPr>
          <a:xfrm>
            <a:off x="0" y="1077847"/>
            <a:ext cx="56086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u="sng" dirty="0">
                <a:solidFill>
                  <a:srgbClr val="BE0000"/>
                </a:solidFill>
                <a:latin typeface="+mn-lt"/>
              </a:rPr>
              <a:t>Drake Landing </a:t>
            </a:r>
            <a:r>
              <a:rPr lang="fr-FR" sz="2200" b="1" u="sng" dirty="0" err="1">
                <a:solidFill>
                  <a:srgbClr val="BE0000"/>
                </a:solidFill>
                <a:latin typeface="+mn-lt"/>
              </a:rPr>
              <a:t>Solar</a:t>
            </a:r>
            <a:r>
              <a:rPr lang="fr-FR" sz="2200" b="1" u="sng" dirty="0">
                <a:solidFill>
                  <a:srgbClr val="BE0000"/>
                </a:solidFill>
                <a:latin typeface="+mn-lt"/>
              </a:rPr>
              <a:t> </a:t>
            </a:r>
            <a:r>
              <a:rPr lang="fr-FR" sz="2200" b="1" u="sng" dirty="0" err="1">
                <a:solidFill>
                  <a:srgbClr val="BE0000"/>
                </a:solidFill>
                <a:latin typeface="+mn-lt"/>
              </a:rPr>
              <a:t>Community</a:t>
            </a:r>
            <a:r>
              <a:rPr lang="fr-FR" sz="2200" b="1" u="sng" dirty="0">
                <a:solidFill>
                  <a:srgbClr val="BE0000"/>
                </a:solidFill>
                <a:latin typeface="+mn-lt"/>
              </a:rPr>
              <a:t> (Canada)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3A597957-648D-944E-A317-AD7231CF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8667" y="1149851"/>
            <a:ext cx="5977420" cy="5701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F6B3BFB-5DA7-3F4E-A932-85D18FCA11D5}"/>
              </a:ext>
            </a:extLst>
          </p:cNvPr>
          <p:cNvSpPr/>
          <p:nvPr/>
        </p:nvSpPr>
        <p:spPr>
          <a:xfrm>
            <a:off x="217058" y="1499849"/>
            <a:ext cx="5035562" cy="5057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sz="2200" b="1" dirty="0" err="1">
                <a:latin typeface="+mn-lt"/>
              </a:rPr>
              <a:t>Build</a:t>
            </a:r>
            <a:r>
              <a:rPr lang="fr-FR" sz="2200" b="1" dirty="0">
                <a:latin typeface="+mn-lt"/>
              </a:rPr>
              <a:t> in 2007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sz="2200" b="1" dirty="0">
              <a:latin typeface="+mn-lt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2200" b="1" dirty="0" err="1">
                <a:latin typeface="+mn-lt"/>
              </a:rPr>
              <a:t>Supply</a:t>
            </a:r>
            <a:r>
              <a:rPr lang="fr-FR" sz="2200" b="1" dirty="0">
                <a:latin typeface="+mn-lt"/>
              </a:rPr>
              <a:t> 52 house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sz="2200" b="1" dirty="0">
              <a:latin typeface="+mn-lt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2200" b="1" dirty="0">
                <a:latin typeface="+mn-lt"/>
              </a:rPr>
              <a:t>2 300 m² of </a:t>
            </a:r>
            <a:r>
              <a:rPr lang="fr-FR" sz="2200" b="1" dirty="0" err="1">
                <a:latin typeface="+mn-lt"/>
              </a:rPr>
              <a:t>solar</a:t>
            </a:r>
            <a:r>
              <a:rPr lang="fr-FR" sz="2200" b="1" dirty="0">
                <a:latin typeface="+mn-lt"/>
              </a:rPr>
              <a:t> </a:t>
            </a:r>
            <a:r>
              <a:rPr lang="fr-FR" sz="2200" b="1" dirty="0" err="1">
                <a:latin typeface="+mn-lt"/>
              </a:rPr>
              <a:t>collector</a:t>
            </a:r>
            <a:endParaRPr lang="fr-FR" sz="2200" b="1" dirty="0">
              <a:latin typeface="+mn-lt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fr-FR" sz="2200" b="1" dirty="0">
              <a:latin typeface="+mn-lt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2200" b="1" dirty="0" err="1">
                <a:latin typeface="+mn-lt"/>
              </a:rPr>
              <a:t>Centralized</a:t>
            </a:r>
            <a:r>
              <a:rPr lang="fr-FR" sz="2200" b="1" dirty="0">
                <a:latin typeface="+mn-lt"/>
              </a:rPr>
              <a:t> production 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sz="2200" b="1" dirty="0">
              <a:latin typeface="+mn-lt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2200" b="1" dirty="0" err="1">
                <a:latin typeface="+mn-lt"/>
              </a:rPr>
              <a:t>Two</a:t>
            </a:r>
            <a:r>
              <a:rPr lang="fr-FR" sz="2200" b="1" dirty="0">
                <a:latin typeface="+mn-lt"/>
              </a:rPr>
              <a:t> </a:t>
            </a:r>
            <a:r>
              <a:rPr lang="fr-FR" sz="2200" b="1" dirty="0" err="1">
                <a:latin typeface="+mn-lt"/>
              </a:rPr>
              <a:t>storage</a:t>
            </a:r>
            <a:r>
              <a:rPr lang="fr-FR" sz="2200" b="1" dirty="0">
                <a:latin typeface="+mn-lt"/>
              </a:rPr>
              <a:t> </a:t>
            </a:r>
            <a:r>
              <a:rPr lang="fr-FR" sz="2200" b="1" dirty="0" err="1">
                <a:latin typeface="+mn-lt"/>
              </a:rPr>
              <a:t>systems</a:t>
            </a:r>
            <a:endParaRPr lang="fr-FR" sz="2200" b="1" dirty="0">
              <a:latin typeface="+mn-lt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fr-FR" sz="2200" b="1" dirty="0">
                <a:latin typeface="+mn-lt"/>
              </a:rPr>
              <a:t>Short </a:t>
            </a:r>
            <a:r>
              <a:rPr lang="fr-FR" sz="2200" b="1" dirty="0" err="1">
                <a:latin typeface="+mn-lt"/>
              </a:rPr>
              <a:t>term</a:t>
            </a:r>
            <a:r>
              <a:rPr lang="fr-FR" sz="2200" b="1" dirty="0">
                <a:latin typeface="+mn-lt"/>
              </a:rPr>
              <a:t>, water240 m</a:t>
            </a:r>
            <a:r>
              <a:rPr lang="fr-FR" sz="2200" b="1" baseline="30000" dirty="0">
                <a:latin typeface="+mn-lt"/>
              </a:rPr>
              <a:t>3</a:t>
            </a:r>
            <a:endParaRPr lang="fr-FR" sz="2200" b="1" dirty="0">
              <a:latin typeface="+mn-lt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fr-FR" sz="2200" b="1" dirty="0">
                <a:latin typeface="+mn-lt"/>
              </a:rPr>
              <a:t>Long </a:t>
            </a:r>
            <a:r>
              <a:rPr lang="fr-FR" sz="2200" b="1" dirty="0" err="1">
                <a:latin typeface="+mn-lt"/>
              </a:rPr>
              <a:t>term</a:t>
            </a:r>
            <a:r>
              <a:rPr lang="fr-FR" sz="2200" b="1" dirty="0">
                <a:latin typeface="+mn-lt"/>
              </a:rPr>
              <a:t>, </a:t>
            </a:r>
            <a:r>
              <a:rPr lang="fr-FR" sz="2200" b="1" dirty="0" err="1">
                <a:latin typeface="+mn-lt"/>
              </a:rPr>
              <a:t>borehole</a:t>
            </a:r>
            <a:r>
              <a:rPr lang="fr-FR" sz="2200" b="1" dirty="0">
                <a:latin typeface="+mn-lt"/>
              </a:rPr>
              <a:t> 37m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sz="2200" b="1" baseline="30000" dirty="0">
              <a:latin typeface="+mn-lt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200" b="1" dirty="0">
                <a:latin typeface="+mn-lt"/>
              </a:rPr>
              <a:t>The solar energy system is currently surpassing its 7 year performance goal of 90% solar fraction.</a:t>
            </a:r>
            <a:endParaRPr lang="fr-FR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5162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8A9912F0-7B50-2E44-83D2-C043B3321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" y="643014"/>
            <a:ext cx="37962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u="sng" dirty="0">
                <a:cs typeface="Calibri" pitchFamily="34" charset="0"/>
              </a:rPr>
              <a:t>District heating network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1D0B0CF-0590-1E4C-BCC7-1CA2AD482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9312" y="1340769"/>
            <a:ext cx="9151222" cy="551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679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8A9912F0-7B50-2E44-83D2-C043B3321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" y="643014"/>
            <a:ext cx="67189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u="sng" dirty="0">
                <a:cs typeface="Calibri" pitchFamily="34" charset="0"/>
              </a:rPr>
              <a:t>District heating with </a:t>
            </a:r>
            <a:r>
              <a:rPr lang="en-US" sz="2800" b="1" u="sng" dirty="0" err="1">
                <a:cs typeface="Calibri" pitchFamily="34" charset="0"/>
              </a:rPr>
              <a:t>seasonnal</a:t>
            </a:r>
            <a:r>
              <a:rPr lang="en-US" sz="2800" b="1" u="sng" dirty="0">
                <a:cs typeface="Calibri" pitchFamily="34" charset="0"/>
              </a:rPr>
              <a:t> heat storage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165596C-A13F-5545-B350-A16823155819}"/>
              </a:ext>
            </a:extLst>
          </p:cNvPr>
          <p:cNvSpPr txBox="1"/>
          <p:nvPr/>
        </p:nvSpPr>
        <p:spPr>
          <a:xfrm>
            <a:off x="951596" y="2177480"/>
            <a:ext cx="6763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2000" u="sng" dirty="0">
                <a:latin typeface="+mj-lt"/>
              </a:rPr>
              <a:t>GWTES:</a:t>
            </a:r>
          </a:p>
          <a:p>
            <a:endParaRPr lang="fr-FR" sz="2000" dirty="0">
              <a:latin typeface="+mj-lt"/>
            </a:endParaRPr>
          </a:p>
          <a:p>
            <a:endParaRPr lang="fr-FR" sz="2000" dirty="0">
              <a:latin typeface="+mj-lt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7B912818-9399-CD46-85A8-D262AE94E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49" y="1174684"/>
            <a:ext cx="8132472" cy="517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https://s2.qwant.com/thumbr/0x0/7/0/fd9a70be71ba9059591e7271eb6e7f/b_1_q_0_p_0.jpg?u=http%3A%2F%2Flejpt.academicdirect.org%2FA19%2F049_068_files%2Fimage015.jpg&amp;q=0&amp;b=1&amp;p=0&amp;a=1">
            <a:extLst>
              <a:ext uri="{FF2B5EF4-FFF2-40B4-BE49-F238E27FC236}">
                <a16:creationId xmlns:a16="http://schemas.microsoft.com/office/drawing/2014/main" id="{32321867-FE42-F747-8788-493C3D01A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788" y="2089493"/>
            <a:ext cx="3580934" cy="329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097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Introduction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13" name="Picture 2" descr="Afficher l'image d'origine">
            <a:extLst>
              <a:ext uri="{FF2B5EF4-FFF2-40B4-BE49-F238E27FC236}">
                <a16:creationId xmlns:a16="http://schemas.microsoft.com/office/drawing/2014/main" id="{702FF741-F327-8447-8EDA-FCE0DD697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256" y="1200048"/>
            <a:ext cx="8496944" cy="477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906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8A9912F0-7B50-2E44-83D2-C043B3321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" y="643014"/>
            <a:ext cx="67189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District </a:t>
            </a:r>
            <a:r>
              <a:rPr lang="fr-FR" sz="2800" b="1" u="sng" dirty="0" err="1">
                <a:cs typeface="Calibri" pitchFamily="34" charset="0"/>
              </a:rPr>
              <a:t>heating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with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seasonnal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heat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storage</a:t>
            </a:r>
            <a:endParaRPr lang="fr-FR" sz="2800" b="1" u="sng" dirty="0">
              <a:cs typeface="Calibri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90106AD-296C-D94A-8C67-B165BA1CB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070" y="1180148"/>
            <a:ext cx="8205352" cy="567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48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8A9912F0-7B50-2E44-83D2-C043B3321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" y="643014"/>
            <a:ext cx="67189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District </a:t>
            </a:r>
            <a:r>
              <a:rPr lang="fr-FR" sz="2800" b="1" u="sng" dirty="0" err="1">
                <a:cs typeface="Calibri" pitchFamily="34" charset="0"/>
              </a:rPr>
              <a:t>heating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with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seasonnal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heat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storage</a:t>
            </a:r>
            <a:endParaRPr lang="fr-FR" sz="2800" b="1" u="sng" dirty="0">
              <a:cs typeface="Calibri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E84B906-7127-EC47-8B23-153C3BF40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640" y="1187712"/>
            <a:ext cx="8250994" cy="567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40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8A9912F0-7B50-2E44-83D2-C043B3321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" y="643014"/>
            <a:ext cx="67189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District </a:t>
            </a:r>
            <a:r>
              <a:rPr lang="fr-FR" sz="2800" b="1" u="sng" dirty="0" err="1">
                <a:cs typeface="Calibri" pitchFamily="34" charset="0"/>
              </a:rPr>
              <a:t>heating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with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seasonnal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heat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storage</a:t>
            </a:r>
            <a:endParaRPr lang="fr-FR" sz="2800" b="1" u="sng" dirty="0">
              <a:cs typeface="Calibri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415D9BA-FDE2-4A4D-BA1A-FCDF94D6E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72"/>
          <a:stretch/>
        </p:blipFill>
        <p:spPr>
          <a:xfrm>
            <a:off x="1139647" y="1404731"/>
            <a:ext cx="10432485" cy="54532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5AF38A-0F3C-6D44-9D42-5F315A655009}"/>
              </a:ext>
            </a:extLst>
          </p:cNvPr>
          <p:cNvSpPr/>
          <p:nvPr/>
        </p:nvSpPr>
        <p:spPr>
          <a:xfrm>
            <a:off x="5476132" y="1412071"/>
            <a:ext cx="6096000" cy="1785104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r>
              <a:rPr lang="fr-FR" sz="22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records: </a:t>
            </a:r>
          </a:p>
          <a:p>
            <a:r>
              <a:rPr lang="fr-FR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Solar 71,000 m2 </a:t>
            </a:r>
            <a:r>
              <a:rPr lang="fr-FR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largest</a:t>
            </a:r>
            <a:r>
              <a:rPr lang="fr-FR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</a:t>
            </a:r>
            <a:r>
              <a:rPr lang="fr-FR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far, Chile 39,000 m2, 2 DK plants 33,000 / 36,000 m2, </a:t>
            </a:r>
            <a:r>
              <a:rPr lang="fr-FR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Riyadh</a:t>
            </a:r>
            <a:r>
              <a:rPr lang="fr-FR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35,000 m2) </a:t>
            </a:r>
          </a:p>
          <a:p>
            <a:r>
              <a:rPr lang="fr-FR" sz="2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Pit</a:t>
            </a:r>
            <a:r>
              <a:rPr lang="fr-FR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heat</a:t>
            </a:r>
            <a:r>
              <a:rPr lang="fr-FR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storage</a:t>
            </a:r>
            <a:r>
              <a:rPr lang="fr-FR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205,000 m3</a:t>
            </a:r>
            <a:r>
              <a:rPr lang="fr-FR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(</a:t>
            </a:r>
            <a:r>
              <a:rPr lang="fr-FR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largest</a:t>
            </a:r>
            <a:r>
              <a:rPr lang="fr-FR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</a:t>
            </a:r>
            <a:r>
              <a:rPr lang="fr-FR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far, </a:t>
            </a:r>
            <a:r>
              <a:rPr lang="fr-FR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Marstal</a:t>
            </a:r>
            <a:r>
              <a:rPr lang="fr-FR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75,000 m3) </a:t>
            </a:r>
            <a:endParaRPr lang="fr-FR" sz="22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2E08A9-D1EB-8C46-894D-B5F7F5B9C052}"/>
              </a:ext>
            </a:extLst>
          </p:cNvPr>
          <p:cNvSpPr/>
          <p:nvPr/>
        </p:nvSpPr>
        <p:spPr>
          <a:xfrm>
            <a:off x="23206" y="110081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  <a:latin typeface="Helvetica" pitchFamily="2" charset="0"/>
              </a:rPr>
              <a:t>Vojens</a:t>
            </a:r>
            <a:r>
              <a:rPr lang="fr-FR" dirty="0">
                <a:solidFill>
                  <a:srgbClr val="FF0000"/>
                </a:solidFill>
                <a:latin typeface="Helvetica" pitchFamily="2" charset="0"/>
              </a:rPr>
              <a:t> District </a:t>
            </a:r>
            <a:r>
              <a:rPr lang="fr-FR" dirty="0" err="1">
                <a:solidFill>
                  <a:srgbClr val="FF0000"/>
                </a:solidFill>
                <a:latin typeface="Helvetica" pitchFamily="2" charset="0"/>
              </a:rPr>
              <a:t>Heating</a:t>
            </a:r>
            <a:r>
              <a:rPr lang="fr-FR" dirty="0">
                <a:solidFill>
                  <a:srgbClr val="FF0000"/>
                </a:solidFill>
                <a:latin typeface="Helvetica" pitchFamily="2" charset="0"/>
              </a:rPr>
              <a:t>: </a:t>
            </a:r>
            <a:endParaRPr lang="fr-FR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498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8A9912F0-7B50-2E44-83D2-C043B3321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" y="643014"/>
            <a:ext cx="67189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District </a:t>
            </a:r>
            <a:r>
              <a:rPr lang="fr-FR" sz="2800" b="1" u="sng" dirty="0" err="1">
                <a:cs typeface="Calibri" pitchFamily="34" charset="0"/>
              </a:rPr>
              <a:t>heating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with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seasonnal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heat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storage</a:t>
            </a:r>
            <a:endParaRPr lang="fr-FR" sz="2800" b="1" u="sng" dirty="0">
              <a:cs typeface="Calibri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2E08A9-D1EB-8C46-894D-B5F7F5B9C052}"/>
              </a:ext>
            </a:extLst>
          </p:cNvPr>
          <p:cNvSpPr/>
          <p:nvPr/>
        </p:nvSpPr>
        <p:spPr>
          <a:xfrm>
            <a:off x="23206" y="110081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  <a:latin typeface="Helvetica" pitchFamily="2" charset="0"/>
              </a:rPr>
              <a:t>Vojens</a:t>
            </a:r>
            <a:r>
              <a:rPr lang="fr-FR" dirty="0">
                <a:solidFill>
                  <a:srgbClr val="FF0000"/>
                </a:solidFill>
                <a:latin typeface="Helvetica" pitchFamily="2" charset="0"/>
              </a:rPr>
              <a:t> District </a:t>
            </a:r>
            <a:r>
              <a:rPr lang="fr-FR" dirty="0" err="1">
                <a:solidFill>
                  <a:srgbClr val="FF0000"/>
                </a:solidFill>
                <a:latin typeface="Helvetica" pitchFamily="2" charset="0"/>
              </a:rPr>
              <a:t>Heating</a:t>
            </a:r>
            <a:r>
              <a:rPr lang="fr-FR" dirty="0">
                <a:solidFill>
                  <a:srgbClr val="FF0000"/>
                </a:solidFill>
                <a:latin typeface="Helvetica" pitchFamily="2" charset="0"/>
              </a:rPr>
              <a:t>: </a:t>
            </a:r>
            <a:endParaRPr lang="fr-FR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6A54C38-E10E-2E49-8662-4A73EE56C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810" y="1145856"/>
            <a:ext cx="7616190" cy="571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19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8A9912F0-7B50-2E44-83D2-C043B3321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" y="643014"/>
            <a:ext cx="67189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District </a:t>
            </a:r>
            <a:r>
              <a:rPr lang="fr-FR" sz="2800" b="1" u="sng" dirty="0" err="1">
                <a:cs typeface="Calibri" pitchFamily="34" charset="0"/>
              </a:rPr>
              <a:t>heating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with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seasonnal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heat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storage</a:t>
            </a:r>
            <a:endParaRPr lang="fr-FR" sz="2800" b="1" u="sng" dirty="0">
              <a:cs typeface="Calibri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2E08A9-D1EB-8C46-894D-B5F7F5B9C052}"/>
              </a:ext>
            </a:extLst>
          </p:cNvPr>
          <p:cNvSpPr/>
          <p:nvPr/>
        </p:nvSpPr>
        <p:spPr>
          <a:xfrm>
            <a:off x="23206" y="110081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  <a:latin typeface="Helvetica" pitchFamily="2" charset="0"/>
              </a:rPr>
              <a:t>Vojens</a:t>
            </a:r>
            <a:r>
              <a:rPr lang="fr-FR" dirty="0">
                <a:solidFill>
                  <a:srgbClr val="FF0000"/>
                </a:solidFill>
                <a:latin typeface="Helvetica" pitchFamily="2" charset="0"/>
              </a:rPr>
              <a:t> District </a:t>
            </a:r>
            <a:r>
              <a:rPr lang="fr-FR" dirty="0" err="1">
                <a:solidFill>
                  <a:srgbClr val="FF0000"/>
                </a:solidFill>
                <a:latin typeface="Helvetica" pitchFamily="2" charset="0"/>
              </a:rPr>
              <a:t>Heating</a:t>
            </a:r>
            <a:r>
              <a:rPr lang="fr-FR" dirty="0">
                <a:solidFill>
                  <a:srgbClr val="FF0000"/>
                </a:solidFill>
                <a:latin typeface="Helvetica" pitchFamily="2" charset="0"/>
              </a:rPr>
              <a:t>: </a:t>
            </a:r>
            <a:endParaRPr lang="fr-FR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AD17675-06CB-084D-A2AD-6A02D3F7E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380" y="1137283"/>
            <a:ext cx="7627620" cy="572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65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8A9912F0-7B50-2E44-83D2-C043B3321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" y="643014"/>
            <a:ext cx="67189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District </a:t>
            </a:r>
            <a:r>
              <a:rPr lang="fr-FR" sz="2800" b="1" u="sng" dirty="0" err="1">
                <a:cs typeface="Calibri" pitchFamily="34" charset="0"/>
              </a:rPr>
              <a:t>heating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with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seasonnal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heat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storage</a:t>
            </a:r>
            <a:endParaRPr lang="fr-FR" sz="2800" b="1" u="sng" dirty="0">
              <a:cs typeface="Calibri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2E08A9-D1EB-8C46-894D-B5F7F5B9C052}"/>
              </a:ext>
            </a:extLst>
          </p:cNvPr>
          <p:cNvSpPr/>
          <p:nvPr/>
        </p:nvSpPr>
        <p:spPr>
          <a:xfrm>
            <a:off x="23206" y="110081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  <a:latin typeface="Helvetica" pitchFamily="2" charset="0"/>
              </a:rPr>
              <a:t>Vojens</a:t>
            </a:r>
            <a:r>
              <a:rPr lang="fr-FR" dirty="0">
                <a:solidFill>
                  <a:srgbClr val="FF0000"/>
                </a:solidFill>
                <a:latin typeface="Helvetica" pitchFamily="2" charset="0"/>
              </a:rPr>
              <a:t> District </a:t>
            </a:r>
            <a:r>
              <a:rPr lang="fr-FR" dirty="0" err="1">
                <a:solidFill>
                  <a:srgbClr val="FF0000"/>
                </a:solidFill>
                <a:latin typeface="Helvetica" pitchFamily="2" charset="0"/>
              </a:rPr>
              <a:t>Heating</a:t>
            </a:r>
            <a:r>
              <a:rPr lang="fr-FR" dirty="0">
                <a:solidFill>
                  <a:srgbClr val="FF0000"/>
                </a:solidFill>
                <a:latin typeface="Helvetica" pitchFamily="2" charset="0"/>
              </a:rPr>
              <a:t>: </a:t>
            </a:r>
            <a:endParaRPr lang="fr-FR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94E4F75-8B43-F44E-853C-3933BB4B5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206" y="1164727"/>
            <a:ext cx="7509926" cy="563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17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8A9912F0-7B50-2E44-83D2-C043B3321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" y="643014"/>
            <a:ext cx="67189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District </a:t>
            </a:r>
            <a:r>
              <a:rPr lang="fr-FR" sz="2800" b="1" u="sng" dirty="0" err="1">
                <a:cs typeface="Calibri" pitchFamily="34" charset="0"/>
              </a:rPr>
              <a:t>heating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with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seasonnal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heat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storage</a:t>
            </a:r>
            <a:endParaRPr lang="fr-FR" sz="2800" b="1" u="sng" dirty="0">
              <a:cs typeface="Calibri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2E08A9-D1EB-8C46-894D-B5F7F5B9C052}"/>
              </a:ext>
            </a:extLst>
          </p:cNvPr>
          <p:cNvSpPr/>
          <p:nvPr/>
        </p:nvSpPr>
        <p:spPr>
          <a:xfrm>
            <a:off x="23206" y="110081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  <a:latin typeface="Helvetica" pitchFamily="2" charset="0"/>
              </a:rPr>
              <a:t>Vojens</a:t>
            </a:r>
            <a:r>
              <a:rPr lang="fr-FR" dirty="0">
                <a:solidFill>
                  <a:srgbClr val="FF0000"/>
                </a:solidFill>
                <a:latin typeface="Helvetica" pitchFamily="2" charset="0"/>
              </a:rPr>
              <a:t> District </a:t>
            </a:r>
            <a:r>
              <a:rPr lang="fr-FR" dirty="0" err="1">
                <a:solidFill>
                  <a:srgbClr val="FF0000"/>
                </a:solidFill>
                <a:latin typeface="Helvetica" pitchFamily="2" charset="0"/>
              </a:rPr>
              <a:t>Heating</a:t>
            </a:r>
            <a:r>
              <a:rPr lang="fr-FR" dirty="0">
                <a:solidFill>
                  <a:srgbClr val="FF0000"/>
                </a:solidFill>
                <a:latin typeface="Helvetica" pitchFamily="2" charset="0"/>
              </a:rPr>
              <a:t>: </a:t>
            </a:r>
            <a:endParaRPr lang="fr-FR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D97FE8C-B446-8D4C-8D27-D4469A948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380" y="1137284"/>
            <a:ext cx="7627620" cy="572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13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8A9912F0-7B50-2E44-83D2-C043B3321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" y="643014"/>
            <a:ext cx="67189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District </a:t>
            </a:r>
            <a:r>
              <a:rPr lang="fr-FR" sz="2800" b="1" u="sng" dirty="0" err="1">
                <a:cs typeface="Calibri" pitchFamily="34" charset="0"/>
              </a:rPr>
              <a:t>heating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with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seasonnal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heat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storage</a:t>
            </a:r>
            <a:endParaRPr lang="fr-FR" sz="2800" b="1" u="sng" dirty="0">
              <a:cs typeface="Calibri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2E08A9-D1EB-8C46-894D-B5F7F5B9C052}"/>
              </a:ext>
            </a:extLst>
          </p:cNvPr>
          <p:cNvSpPr/>
          <p:nvPr/>
        </p:nvSpPr>
        <p:spPr>
          <a:xfrm>
            <a:off x="23206" y="110081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  <a:latin typeface="Helvetica" pitchFamily="2" charset="0"/>
              </a:rPr>
              <a:t>Vojens</a:t>
            </a:r>
            <a:r>
              <a:rPr lang="fr-FR" dirty="0">
                <a:solidFill>
                  <a:srgbClr val="FF0000"/>
                </a:solidFill>
                <a:latin typeface="Helvetica" pitchFamily="2" charset="0"/>
              </a:rPr>
              <a:t> District </a:t>
            </a:r>
            <a:r>
              <a:rPr lang="fr-FR" dirty="0" err="1">
                <a:solidFill>
                  <a:srgbClr val="FF0000"/>
                </a:solidFill>
                <a:latin typeface="Helvetica" pitchFamily="2" charset="0"/>
              </a:rPr>
              <a:t>Heating</a:t>
            </a:r>
            <a:r>
              <a:rPr lang="fr-FR" dirty="0">
                <a:solidFill>
                  <a:srgbClr val="FF0000"/>
                </a:solidFill>
                <a:latin typeface="Helvetica" pitchFamily="2" charset="0"/>
              </a:rPr>
              <a:t>: </a:t>
            </a:r>
            <a:endParaRPr lang="fr-FR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BEBB99E-5144-DC4D-95A1-33C4AFB01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240" y="1154430"/>
            <a:ext cx="7604760" cy="570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14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8A9912F0-7B50-2E44-83D2-C043B3321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" y="643014"/>
            <a:ext cx="67189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District </a:t>
            </a:r>
            <a:r>
              <a:rPr lang="fr-FR" sz="2800" b="1" u="sng" dirty="0" err="1">
                <a:cs typeface="Calibri" pitchFamily="34" charset="0"/>
              </a:rPr>
              <a:t>heating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with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seasonnal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heat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storage</a:t>
            </a:r>
            <a:endParaRPr lang="fr-FR" sz="2800" b="1" u="sng" dirty="0">
              <a:cs typeface="Calibri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2E08A9-D1EB-8C46-894D-B5F7F5B9C052}"/>
              </a:ext>
            </a:extLst>
          </p:cNvPr>
          <p:cNvSpPr/>
          <p:nvPr/>
        </p:nvSpPr>
        <p:spPr>
          <a:xfrm>
            <a:off x="23206" y="110081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  <a:latin typeface="Helvetica" pitchFamily="2" charset="0"/>
              </a:rPr>
              <a:t>Vojens</a:t>
            </a:r>
            <a:r>
              <a:rPr lang="fr-FR" dirty="0">
                <a:solidFill>
                  <a:srgbClr val="FF0000"/>
                </a:solidFill>
                <a:latin typeface="Helvetica" pitchFamily="2" charset="0"/>
              </a:rPr>
              <a:t> District </a:t>
            </a:r>
            <a:r>
              <a:rPr lang="fr-FR" dirty="0" err="1">
                <a:solidFill>
                  <a:srgbClr val="FF0000"/>
                </a:solidFill>
                <a:latin typeface="Helvetica" pitchFamily="2" charset="0"/>
              </a:rPr>
              <a:t>Heating</a:t>
            </a:r>
            <a:r>
              <a:rPr lang="fr-FR" dirty="0">
                <a:solidFill>
                  <a:srgbClr val="FF0000"/>
                </a:solidFill>
                <a:latin typeface="Helvetica" pitchFamily="2" charset="0"/>
              </a:rPr>
              <a:t>: </a:t>
            </a:r>
            <a:endParaRPr lang="fr-FR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8378141-9DE0-F44C-B4D0-61F11B7E1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879" y="1553998"/>
            <a:ext cx="9493091" cy="526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638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8A9912F0-7B50-2E44-83D2-C043B3321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" y="643014"/>
            <a:ext cx="67189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District </a:t>
            </a:r>
            <a:r>
              <a:rPr lang="fr-FR" sz="2800" b="1" u="sng" dirty="0" err="1">
                <a:cs typeface="Calibri" pitchFamily="34" charset="0"/>
              </a:rPr>
              <a:t>heating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with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seasonnal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heat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storage</a:t>
            </a:r>
            <a:endParaRPr lang="fr-FR" sz="2800" b="1" u="sng" dirty="0">
              <a:cs typeface="Calibri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2E08A9-D1EB-8C46-894D-B5F7F5B9C052}"/>
              </a:ext>
            </a:extLst>
          </p:cNvPr>
          <p:cNvSpPr/>
          <p:nvPr/>
        </p:nvSpPr>
        <p:spPr>
          <a:xfrm>
            <a:off x="23206" y="110081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  <a:latin typeface="Helvetica" pitchFamily="2" charset="0"/>
              </a:rPr>
              <a:t>Vojens</a:t>
            </a:r>
            <a:r>
              <a:rPr lang="fr-FR" dirty="0">
                <a:solidFill>
                  <a:srgbClr val="FF0000"/>
                </a:solidFill>
                <a:latin typeface="Helvetica" pitchFamily="2" charset="0"/>
              </a:rPr>
              <a:t> District </a:t>
            </a:r>
            <a:r>
              <a:rPr lang="fr-FR" dirty="0" err="1">
                <a:solidFill>
                  <a:srgbClr val="FF0000"/>
                </a:solidFill>
                <a:latin typeface="Helvetica" pitchFamily="2" charset="0"/>
              </a:rPr>
              <a:t>Heating</a:t>
            </a:r>
            <a:r>
              <a:rPr lang="fr-FR" dirty="0">
                <a:solidFill>
                  <a:srgbClr val="FF0000"/>
                </a:solidFill>
                <a:latin typeface="Helvetica" pitchFamily="2" charset="0"/>
              </a:rPr>
              <a:t>: </a:t>
            </a:r>
            <a:endParaRPr lang="fr-FR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4E71360-3FE4-844E-992D-581930CBB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731" y="1652711"/>
            <a:ext cx="8770150" cy="502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85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Introduction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AFF427A-AF78-DB4B-AE55-638AC77BB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798" y="4471864"/>
            <a:ext cx="1762125" cy="1657350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8BAA925B-7556-7346-A6F7-50A9C07F1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8176" y="1561112"/>
            <a:ext cx="1339462" cy="100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à coins arrondis 9">
            <a:extLst>
              <a:ext uri="{FF2B5EF4-FFF2-40B4-BE49-F238E27FC236}">
                <a16:creationId xmlns:a16="http://schemas.microsoft.com/office/drawing/2014/main" id="{55BCDC76-29C7-DC4C-9ED0-5168104DFA06}"/>
              </a:ext>
            </a:extLst>
          </p:cNvPr>
          <p:cNvSpPr/>
          <p:nvPr/>
        </p:nvSpPr>
        <p:spPr>
          <a:xfrm>
            <a:off x="2588552" y="1081570"/>
            <a:ext cx="1440160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+mj-lt"/>
              </a:rPr>
              <a:t>Electricity</a:t>
            </a:r>
          </a:p>
        </p:txBody>
      </p:sp>
      <p:sp>
        <p:nvSpPr>
          <p:cNvPr id="11" name="Rectangle à coins arrondis 10">
            <a:extLst>
              <a:ext uri="{FF2B5EF4-FFF2-40B4-BE49-F238E27FC236}">
                <a16:creationId xmlns:a16="http://schemas.microsoft.com/office/drawing/2014/main" id="{3492196B-CD99-4E4D-8E53-771CF05658C1}"/>
              </a:ext>
            </a:extLst>
          </p:cNvPr>
          <p:cNvSpPr/>
          <p:nvPr/>
        </p:nvSpPr>
        <p:spPr>
          <a:xfrm>
            <a:off x="7187278" y="1068002"/>
            <a:ext cx="1440160" cy="5760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800" dirty="0">
                <a:latin typeface="+mj-lt"/>
              </a:rPr>
              <a:t>Thermal</a:t>
            </a:r>
          </a:p>
        </p:txBody>
      </p:sp>
      <p:pic>
        <p:nvPicPr>
          <p:cNvPr id="14" name="Picture 5" descr="http://cdn.pratique.fr/sites/default/files/articles/energie-photovoltaique.jpg">
            <a:extLst>
              <a:ext uri="{FF2B5EF4-FFF2-40B4-BE49-F238E27FC236}">
                <a16:creationId xmlns:a16="http://schemas.microsoft.com/office/drawing/2014/main" id="{D9C15B6E-B707-2A43-B118-3D93D29FF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0230" y="1915811"/>
            <a:ext cx="1732948" cy="129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79201AC-A813-E742-932B-AE00B6F5B6D9}"/>
              </a:ext>
            </a:extLst>
          </p:cNvPr>
          <p:cNvSpPr txBox="1"/>
          <p:nvPr/>
        </p:nvSpPr>
        <p:spPr>
          <a:xfrm>
            <a:off x="3683178" y="1701063"/>
            <a:ext cx="12439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600" dirty="0">
              <a:latin typeface="+mj-lt"/>
            </a:endParaRPr>
          </a:p>
          <a:p>
            <a:r>
              <a:rPr lang="fr-FR" sz="1600" dirty="0" err="1">
                <a:latin typeface="+mj-lt"/>
              </a:rPr>
              <a:t>PhotoVoltaic</a:t>
            </a:r>
            <a:endParaRPr lang="fr-FR" sz="1600" dirty="0">
              <a:latin typeface="+mj-lt"/>
            </a:endParaRPr>
          </a:p>
          <a:p>
            <a:r>
              <a:rPr lang="fr-FR" sz="1600" dirty="0">
                <a:latin typeface="+mj-lt"/>
              </a:rPr>
              <a:t>PV</a:t>
            </a:r>
          </a:p>
        </p:txBody>
      </p:sp>
      <p:pic>
        <p:nvPicPr>
          <p:cNvPr id="16" name="Picture 7" descr="https://encrypted-tbn3.gstatic.com/images?q=tbn:ANd9GcS8MJ2PSqEwKxq6u4XD2T3JzkqsP3HbLM-rejbf1WyUB8iAcMqSUw">
            <a:extLst>
              <a:ext uri="{FF2B5EF4-FFF2-40B4-BE49-F238E27FC236}">
                <a16:creationId xmlns:a16="http://schemas.microsoft.com/office/drawing/2014/main" id="{D7F05C44-A5AF-AB4B-8B66-F14A753734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9668" y="3434919"/>
            <a:ext cx="2399447" cy="111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0002131-37AB-BF43-8FD3-2FDFC59AC2BC}"/>
              </a:ext>
            </a:extLst>
          </p:cNvPr>
          <p:cNvSpPr txBox="1"/>
          <p:nvPr/>
        </p:nvSpPr>
        <p:spPr>
          <a:xfrm>
            <a:off x="847118" y="3469204"/>
            <a:ext cx="1652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+mj-lt"/>
              </a:rPr>
              <a:t>Concentrating</a:t>
            </a:r>
            <a:r>
              <a:rPr lang="fr-FR" sz="1600" dirty="0">
                <a:latin typeface="+mj-lt"/>
              </a:rPr>
              <a:t> Solar Power (CSP)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7D2532F4-9533-D646-99AE-86E022DCF9AE}"/>
              </a:ext>
            </a:extLst>
          </p:cNvPr>
          <p:cNvCxnSpPr/>
          <p:nvPr/>
        </p:nvCxnSpPr>
        <p:spPr>
          <a:xfrm>
            <a:off x="5484998" y="1826243"/>
            <a:ext cx="25912" cy="2355314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43BA0661-148E-064D-B5DC-2139268F2D07}"/>
              </a:ext>
            </a:extLst>
          </p:cNvPr>
          <p:cNvSpPr txBox="1"/>
          <p:nvPr/>
        </p:nvSpPr>
        <p:spPr>
          <a:xfrm>
            <a:off x="5939187" y="5668158"/>
            <a:ext cx="568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j-lt"/>
              </a:rPr>
              <a:t>PV-T</a:t>
            </a: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84B662F5-5A43-DD4E-A904-4031A341E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1923" y="1723019"/>
            <a:ext cx="2193811" cy="112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FD92D63D-DCFB-E147-8B74-671E22B08631}"/>
              </a:ext>
            </a:extLst>
          </p:cNvPr>
          <p:cNvSpPr txBox="1"/>
          <p:nvPr/>
        </p:nvSpPr>
        <p:spPr>
          <a:xfrm>
            <a:off x="7893231" y="1718673"/>
            <a:ext cx="121507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Solar</a:t>
            </a:r>
            <a:r>
              <a:rPr lang="fr-FR" sz="1600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cooker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E92F392-E02E-AC4E-85E6-1380C83C1708}"/>
              </a:ext>
            </a:extLst>
          </p:cNvPr>
          <p:cNvSpPr txBox="1"/>
          <p:nvPr/>
        </p:nvSpPr>
        <p:spPr>
          <a:xfrm>
            <a:off x="7166569" y="3346094"/>
            <a:ext cx="1549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+mj-lt"/>
              </a:rPr>
              <a:t>Solar </a:t>
            </a:r>
            <a:r>
              <a:rPr lang="fr-FR" sz="1600" dirty="0" err="1">
                <a:latin typeface="+mj-lt"/>
              </a:rPr>
              <a:t>Heating</a:t>
            </a:r>
            <a:r>
              <a:rPr lang="fr-FR" sz="1600" dirty="0">
                <a:latin typeface="+mj-lt"/>
              </a:rPr>
              <a:t> and </a:t>
            </a:r>
            <a:r>
              <a:rPr lang="fr-FR" sz="1600" dirty="0" err="1">
                <a:latin typeface="+mj-lt"/>
              </a:rPr>
              <a:t>Cooling</a:t>
            </a:r>
            <a:r>
              <a:rPr lang="fr-FR" sz="1600" dirty="0">
                <a:latin typeface="+mj-lt"/>
              </a:rPr>
              <a:t> </a:t>
            </a:r>
          </a:p>
          <a:p>
            <a:r>
              <a:rPr lang="fr-FR" sz="1600" dirty="0">
                <a:latin typeface="+mj-lt"/>
              </a:rPr>
              <a:t>SHC</a:t>
            </a:r>
            <a:endParaRPr lang="en-US" sz="1600" dirty="0">
              <a:latin typeface="+mj-lt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B14061B3-3E4C-624A-9183-7B947065F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4936" y="4176968"/>
            <a:ext cx="1041822" cy="1041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DBCE7E38-DD30-134C-894E-80E576939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9668" y="4813307"/>
            <a:ext cx="1686634" cy="107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BD4445A8-9C97-DB45-8C9F-77E4A1DB2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6445" y="4824432"/>
            <a:ext cx="1871215" cy="1280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0" descr="https://encrypted-tbn0.gstatic.com/images?q=tbn:ANd9GcRqb-NFaJcC0GupKIWo4hPupo8Ux8doNKONkKynvw0H1AVTMluTZ1eBxDYv">
            <a:extLst>
              <a:ext uri="{FF2B5EF4-FFF2-40B4-BE49-F238E27FC236}">
                <a16:creationId xmlns:a16="http://schemas.microsoft.com/office/drawing/2014/main" id="{53E1ECBE-B45A-ED4D-9342-7BC594023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9313" y="730211"/>
            <a:ext cx="1218408" cy="91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1">
            <a:extLst>
              <a:ext uri="{FF2B5EF4-FFF2-40B4-BE49-F238E27FC236}">
                <a16:creationId xmlns:a16="http://schemas.microsoft.com/office/drawing/2014/main" id="{AAECE5CD-EE7F-1C47-B062-1CD140207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0668" y="2761824"/>
            <a:ext cx="1490507" cy="1677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4">
            <a:extLst>
              <a:ext uri="{FF2B5EF4-FFF2-40B4-BE49-F238E27FC236}">
                <a16:creationId xmlns:a16="http://schemas.microsoft.com/office/drawing/2014/main" id="{E4DB9516-40DA-7B41-A8BA-D456A0CAB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0059" y="3123208"/>
            <a:ext cx="1835696" cy="123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2840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30</a:t>
            </a:fld>
            <a:endParaRPr lang="fr-FR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E85243B-FC20-2844-A545-47E200C5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9968" y="1124958"/>
            <a:ext cx="9373299" cy="5367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F5612564-674B-2C46-87F9-452D64A312E6}"/>
              </a:ext>
            </a:extLst>
          </p:cNvPr>
          <p:cNvSpPr/>
          <p:nvPr/>
        </p:nvSpPr>
        <p:spPr>
          <a:xfrm>
            <a:off x="1310192" y="4864576"/>
            <a:ext cx="2876797" cy="95829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82177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8A9912F0-7B50-2E44-83D2-C043B3321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" y="643014"/>
            <a:ext cx="31354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u="sng" dirty="0">
                <a:cs typeface="Calibri" pitchFamily="34" charset="0"/>
              </a:rPr>
              <a:t>Industrial processes</a:t>
            </a: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775CF759-34EC-3C4F-901D-D78207D01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0911" y="1208285"/>
            <a:ext cx="9486432" cy="564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86715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8A9912F0-7B50-2E44-83D2-C043B3321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" y="643014"/>
            <a:ext cx="96882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u="sng" dirty="0">
                <a:cs typeface="Calibri" pitchFamily="34" charset="0"/>
              </a:rPr>
              <a:t>Solar thermal energy potential is huge in the following process !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E0AF2B1-21EB-2D4C-BD1F-F92593880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154" y="1134655"/>
            <a:ext cx="6441848" cy="5433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3D1319-DA67-2047-97AB-751B80414166}"/>
              </a:ext>
            </a:extLst>
          </p:cNvPr>
          <p:cNvSpPr/>
          <p:nvPr/>
        </p:nvSpPr>
        <p:spPr>
          <a:xfrm>
            <a:off x="5100664" y="6536937"/>
            <a:ext cx="42995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www.ansole.org/download/webinar/solar </a:t>
            </a:r>
            <a:r>
              <a:rPr lang="fr-FR" dirty="0" err="1"/>
              <a:t>process</a:t>
            </a:r>
            <a:r>
              <a:rPr lang="fr-FR" dirty="0"/>
              <a:t> heat.pdf</a:t>
            </a:r>
          </a:p>
        </p:txBody>
      </p:sp>
    </p:spTree>
    <p:extLst>
      <p:ext uri="{BB962C8B-B14F-4D97-AF65-F5344CB8AC3E}">
        <p14:creationId xmlns:p14="http://schemas.microsoft.com/office/powerpoint/2010/main" val="26902351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8A9912F0-7B50-2E44-83D2-C043B3321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" y="643014"/>
            <a:ext cx="93317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u="sng" dirty="0">
                <a:cs typeface="Calibri" pitchFamily="34" charset="0"/>
              </a:rPr>
              <a:t>Components are similar to SDHW system (just the size differs)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BB156C4-F035-0140-BF72-5FF0EE617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001" y="1349747"/>
            <a:ext cx="9350533" cy="5325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9919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8A9912F0-7B50-2E44-83D2-C043B3321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" y="643014"/>
            <a:ext cx="31354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 err="1">
                <a:cs typeface="Calibri" pitchFamily="34" charset="0"/>
              </a:rPr>
              <a:t>Industrial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processes</a:t>
            </a:r>
            <a:endParaRPr lang="fr-FR" sz="2800" b="1" u="sng" dirty="0">
              <a:cs typeface="Calibri" pitchFamily="34" charset="0"/>
            </a:endParaRPr>
          </a:p>
        </p:txBody>
      </p:sp>
      <p:sp>
        <p:nvSpPr>
          <p:cNvPr id="8" name="Espace réservé du contenu 4">
            <a:extLst>
              <a:ext uri="{FF2B5EF4-FFF2-40B4-BE49-F238E27FC236}">
                <a16:creationId xmlns:a16="http://schemas.microsoft.com/office/drawing/2014/main" id="{ABB9AA0C-75C0-5740-8428-241DC9FEF0C6}"/>
              </a:ext>
            </a:extLst>
          </p:cNvPr>
          <p:cNvSpPr txBox="1">
            <a:spLocks/>
          </p:cNvSpPr>
          <p:nvPr/>
        </p:nvSpPr>
        <p:spPr>
          <a:xfrm>
            <a:off x="23206" y="1170170"/>
            <a:ext cx="8660105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200" b="1" u="sng" dirty="0">
                <a:solidFill>
                  <a:srgbClr val="C00000"/>
                </a:solidFill>
              </a:rPr>
              <a:t>Case </a:t>
            </a:r>
            <a:r>
              <a:rPr lang="fr-FR" sz="2200" b="1" u="sng" dirty="0" err="1">
                <a:solidFill>
                  <a:srgbClr val="C00000"/>
                </a:solidFill>
              </a:rPr>
              <a:t>study</a:t>
            </a:r>
            <a:r>
              <a:rPr lang="fr-FR" sz="2200" b="1" u="sng" dirty="0">
                <a:solidFill>
                  <a:srgbClr val="C00000"/>
                </a:solidFill>
              </a:rPr>
              <a:t>: </a:t>
            </a:r>
            <a:r>
              <a:rPr lang="fr-FR" sz="2200" b="1" u="sng" dirty="0" err="1">
                <a:solidFill>
                  <a:srgbClr val="C00000"/>
                </a:solidFill>
              </a:rPr>
              <a:t>Hofmühl</a:t>
            </a:r>
            <a:r>
              <a:rPr lang="fr-FR" sz="2200" b="1" u="sng" dirty="0">
                <a:solidFill>
                  <a:srgbClr val="C00000"/>
                </a:solidFill>
              </a:rPr>
              <a:t> </a:t>
            </a:r>
            <a:r>
              <a:rPr lang="fr-FR" sz="2200" b="1" u="sng" dirty="0" err="1">
                <a:solidFill>
                  <a:srgbClr val="C00000"/>
                </a:solidFill>
              </a:rPr>
              <a:t>brewery</a:t>
            </a:r>
            <a:r>
              <a:rPr lang="fr-FR" sz="2200" b="1" u="sng" dirty="0">
                <a:solidFill>
                  <a:srgbClr val="C00000"/>
                </a:solidFill>
              </a:rPr>
              <a:t>, </a:t>
            </a:r>
            <a:r>
              <a:rPr lang="fr-FR" sz="2200" b="1" u="sng" dirty="0" err="1">
                <a:solidFill>
                  <a:srgbClr val="C00000"/>
                </a:solidFill>
              </a:rPr>
              <a:t>Eichstätt</a:t>
            </a:r>
            <a:r>
              <a:rPr lang="fr-FR" sz="2200" b="1" u="sng" dirty="0">
                <a:solidFill>
                  <a:srgbClr val="C00000"/>
                </a:solidFill>
              </a:rPr>
              <a:t> Allemagne</a:t>
            </a:r>
          </a:p>
          <a:p>
            <a:pPr marL="0" indent="0" algn="ctr">
              <a:buNone/>
            </a:pPr>
            <a:endParaRPr lang="fr-FR" sz="2200" b="1" u="sng" dirty="0">
              <a:solidFill>
                <a:srgbClr val="C00000"/>
              </a:solidFill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C1135800-2EFF-C24C-81DE-FD2740AE6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096" y="1737057"/>
            <a:ext cx="5215557" cy="4499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C42F6AB9-E903-414D-BFBE-0F0B3B809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7485" y="1386194"/>
            <a:ext cx="7964516" cy="318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F8FB7B2-F26B-2045-9522-6B0DE5061BBE}"/>
              </a:ext>
            </a:extLst>
          </p:cNvPr>
          <p:cNvSpPr/>
          <p:nvPr/>
        </p:nvSpPr>
        <p:spPr>
          <a:xfrm>
            <a:off x="5998534" y="5493881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2200" dirty="0">
                <a:latin typeface="+mn-lt"/>
              </a:rPr>
              <a:t>835 m</a:t>
            </a:r>
            <a:r>
              <a:rPr lang="fr-FR" sz="2200" baseline="30000" dirty="0">
                <a:latin typeface="+mn-lt"/>
              </a:rPr>
              <a:t>2</a:t>
            </a:r>
            <a:r>
              <a:rPr lang="fr-FR" sz="2200" dirty="0">
                <a:latin typeface="+mn-lt"/>
              </a:rPr>
              <a:t> </a:t>
            </a:r>
            <a:r>
              <a:rPr lang="fr-FR" sz="2200" dirty="0" err="1">
                <a:latin typeface="+mn-lt"/>
              </a:rPr>
              <a:t>Solar</a:t>
            </a:r>
            <a:r>
              <a:rPr lang="fr-FR" sz="2200" dirty="0">
                <a:latin typeface="+mn-lt"/>
              </a:rPr>
              <a:t> </a:t>
            </a:r>
            <a:r>
              <a:rPr lang="fr-FR" sz="2200" dirty="0" err="1">
                <a:latin typeface="+mn-lt"/>
              </a:rPr>
              <a:t>collector</a:t>
            </a:r>
            <a:r>
              <a:rPr lang="fr-FR" sz="2200" dirty="0">
                <a:latin typeface="+mn-lt"/>
              </a:rPr>
              <a:t>,</a:t>
            </a:r>
          </a:p>
          <a:p>
            <a:pPr marL="285750" indent="-285750">
              <a:buFont typeface="Arial" pitchFamily="34" charset="0"/>
              <a:buChar char="•"/>
            </a:pPr>
            <a:endParaRPr lang="fr-FR" sz="2200" dirty="0">
              <a:latin typeface="+mn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2200" dirty="0" err="1">
                <a:latin typeface="+mn-lt"/>
              </a:rPr>
              <a:t>Two</a:t>
            </a:r>
            <a:r>
              <a:rPr lang="fr-FR" sz="2200" dirty="0">
                <a:latin typeface="+mn-lt"/>
              </a:rPr>
              <a:t> 55 m</a:t>
            </a:r>
            <a:r>
              <a:rPr lang="fr-FR" sz="2200" baseline="30000" dirty="0">
                <a:latin typeface="+mn-lt"/>
              </a:rPr>
              <a:t>3</a:t>
            </a:r>
            <a:r>
              <a:rPr lang="fr-FR" sz="2200" dirty="0">
                <a:latin typeface="+mn-lt"/>
              </a:rPr>
              <a:t> </a:t>
            </a:r>
            <a:r>
              <a:rPr lang="fr-FR" sz="2200" dirty="0" err="1">
                <a:latin typeface="+mn-lt"/>
              </a:rPr>
              <a:t>storage</a:t>
            </a:r>
            <a:r>
              <a:rPr lang="fr-FR" sz="2200" dirty="0">
                <a:latin typeface="+mn-lt"/>
              </a:rPr>
              <a:t> tank</a:t>
            </a:r>
          </a:p>
        </p:txBody>
      </p:sp>
    </p:spTree>
    <p:extLst>
      <p:ext uri="{BB962C8B-B14F-4D97-AF65-F5344CB8AC3E}">
        <p14:creationId xmlns:p14="http://schemas.microsoft.com/office/powerpoint/2010/main" val="30039874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8A9912F0-7B50-2E44-83D2-C043B3321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" y="643014"/>
            <a:ext cx="31354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 err="1">
                <a:cs typeface="Calibri" pitchFamily="34" charset="0"/>
              </a:rPr>
              <a:t>Industrial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processes</a:t>
            </a:r>
            <a:endParaRPr lang="fr-FR" sz="2800" b="1" u="sng" dirty="0">
              <a:cs typeface="Calibri" pitchFamily="34" charset="0"/>
            </a:endParaRPr>
          </a:p>
        </p:txBody>
      </p:sp>
      <p:sp>
        <p:nvSpPr>
          <p:cNvPr id="8" name="Espace réservé du contenu 4">
            <a:extLst>
              <a:ext uri="{FF2B5EF4-FFF2-40B4-BE49-F238E27FC236}">
                <a16:creationId xmlns:a16="http://schemas.microsoft.com/office/drawing/2014/main" id="{ABB9AA0C-75C0-5740-8428-241DC9FEF0C6}"/>
              </a:ext>
            </a:extLst>
          </p:cNvPr>
          <p:cNvSpPr txBox="1">
            <a:spLocks/>
          </p:cNvSpPr>
          <p:nvPr/>
        </p:nvSpPr>
        <p:spPr>
          <a:xfrm>
            <a:off x="23206" y="1170170"/>
            <a:ext cx="8660105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200" b="1" u="sng" dirty="0">
                <a:solidFill>
                  <a:srgbClr val="C00000"/>
                </a:solidFill>
              </a:rPr>
              <a:t>Case </a:t>
            </a:r>
            <a:r>
              <a:rPr lang="fr-FR" sz="2200" b="1" u="sng" dirty="0" err="1">
                <a:solidFill>
                  <a:srgbClr val="C00000"/>
                </a:solidFill>
              </a:rPr>
              <a:t>study</a:t>
            </a:r>
            <a:r>
              <a:rPr lang="fr-FR" sz="2200" b="1" u="sng" dirty="0">
                <a:solidFill>
                  <a:srgbClr val="C00000"/>
                </a:solidFill>
              </a:rPr>
              <a:t>: Milk </a:t>
            </a:r>
            <a:r>
              <a:rPr lang="fr-FR" sz="2200" b="1" u="sng" dirty="0" err="1">
                <a:solidFill>
                  <a:srgbClr val="C00000"/>
                </a:solidFill>
              </a:rPr>
              <a:t>factory</a:t>
            </a:r>
            <a:r>
              <a:rPr lang="fr-FR" sz="2200" b="1" u="sng" dirty="0">
                <a:solidFill>
                  <a:srgbClr val="C00000"/>
                </a:solidFill>
              </a:rPr>
              <a:t> in Zurich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8A2A178-9765-F840-8092-0C132A569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911" y="1700808"/>
            <a:ext cx="7420223" cy="497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7">
            <a:extLst>
              <a:ext uri="{FF2B5EF4-FFF2-40B4-BE49-F238E27FC236}">
                <a16:creationId xmlns:a16="http://schemas.microsoft.com/office/drawing/2014/main" id="{E8C6D711-1EE9-B246-8DF4-A1CB05FE5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" y="2513810"/>
            <a:ext cx="3044705" cy="229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eaLnBrk="1" hangingPunct="1">
              <a:spcBef>
                <a:spcPct val="50000"/>
              </a:spcBef>
            </a:pPr>
            <a:r>
              <a:rPr lang="fr-FR" sz="2200" dirty="0">
                <a:latin typeface="+mn-lt"/>
              </a:rPr>
              <a:t>- 115 m</a:t>
            </a:r>
            <a:r>
              <a:rPr lang="fr-FR" sz="2200" baseline="30000" dirty="0">
                <a:latin typeface="+mn-lt"/>
              </a:rPr>
              <a:t>2 </a:t>
            </a:r>
            <a:r>
              <a:rPr lang="fr-FR" sz="2200" dirty="0">
                <a:latin typeface="+mn-lt"/>
              </a:rPr>
              <a:t>PT</a:t>
            </a:r>
          </a:p>
          <a:p>
            <a:pPr lvl="1" eaLnBrk="1" hangingPunct="1">
              <a:spcBef>
                <a:spcPct val="50000"/>
              </a:spcBef>
            </a:pPr>
            <a:r>
              <a:rPr lang="fr-FR" sz="2200" dirty="0">
                <a:latin typeface="+mn-lt"/>
              </a:rPr>
              <a:t>- Thermal </a:t>
            </a:r>
            <a:r>
              <a:rPr lang="fr-FR" sz="2200" dirty="0" err="1">
                <a:latin typeface="+mn-lt"/>
              </a:rPr>
              <a:t>oil</a:t>
            </a:r>
            <a:r>
              <a:rPr lang="fr-FR" sz="2200" dirty="0">
                <a:latin typeface="+mn-lt"/>
              </a:rPr>
              <a:t> (200°C) to </a:t>
            </a:r>
            <a:r>
              <a:rPr lang="fr-FR" sz="2200" dirty="0" err="1">
                <a:latin typeface="+mn-lt"/>
              </a:rPr>
              <a:t>preheat</a:t>
            </a:r>
            <a:r>
              <a:rPr lang="fr-FR" sz="2200" dirty="0">
                <a:latin typeface="+mn-lt"/>
              </a:rPr>
              <a:t> </a:t>
            </a:r>
            <a:r>
              <a:rPr lang="fr-FR" sz="2200" dirty="0" err="1">
                <a:latin typeface="+mn-lt"/>
              </a:rPr>
              <a:t>steam</a:t>
            </a:r>
            <a:endParaRPr lang="fr-FR" sz="2200" dirty="0">
              <a:latin typeface="+mn-lt"/>
            </a:endParaRPr>
          </a:p>
          <a:p>
            <a:pPr lvl="1" eaLnBrk="1" hangingPunct="1">
              <a:spcBef>
                <a:spcPct val="50000"/>
              </a:spcBef>
            </a:pPr>
            <a:endParaRPr lang="fr-FR" sz="2200" dirty="0">
              <a:latin typeface="+mn-lt"/>
            </a:endParaRPr>
          </a:p>
          <a:p>
            <a:pPr lvl="1" eaLnBrk="1" hangingPunct="1">
              <a:spcBef>
                <a:spcPct val="50000"/>
              </a:spcBef>
            </a:pPr>
            <a:endParaRPr lang="fr-FR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58534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8A9912F0-7B50-2E44-83D2-C043B3321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" y="643014"/>
            <a:ext cx="15758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 err="1">
                <a:cs typeface="Calibri" pitchFamily="34" charset="0"/>
              </a:rPr>
              <a:t>NewHeat</a:t>
            </a:r>
            <a:endParaRPr lang="fr-FR" sz="2800" b="1" u="sng" dirty="0">
              <a:cs typeface="Calibri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40E7807-90A2-984C-8716-6EBCBDD70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80" y="1122036"/>
            <a:ext cx="9555480" cy="53708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D2BD40-8AE4-9746-957C-E376CB39636B}"/>
              </a:ext>
            </a:extLst>
          </p:cNvPr>
          <p:cNvSpPr/>
          <p:nvPr/>
        </p:nvSpPr>
        <p:spPr>
          <a:xfrm>
            <a:off x="55972" y="1602218"/>
            <a:ext cx="2251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333333"/>
                </a:solidFill>
                <a:latin typeface="Open Sans"/>
              </a:rPr>
              <a:t> </a:t>
            </a:r>
            <a:r>
              <a:rPr lang="fr-FR" b="1" dirty="0">
                <a:solidFill>
                  <a:srgbClr val="333333"/>
                </a:solidFill>
                <a:latin typeface="Open Sans"/>
              </a:rPr>
              <a:t>4200 m²</a:t>
            </a:r>
            <a:r>
              <a:rPr lang="fr-FR" dirty="0">
                <a:solidFill>
                  <a:srgbClr val="333333"/>
                </a:solidFill>
                <a:latin typeface="Open Sans"/>
              </a:rPr>
              <a:t> </a:t>
            </a:r>
          </a:p>
          <a:p>
            <a:r>
              <a:rPr lang="fr-FR" dirty="0">
                <a:solidFill>
                  <a:srgbClr val="333333"/>
                </a:solidFill>
                <a:latin typeface="Open Sans"/>
              </a:rPr>
              <a:t> </a:t>
            </a:r>
            <a:r>
              <a:rPr lang="fr-FR" b="1" dirty="0">
                <a:solidFill>
                  <a:srgbClr val="333333"/>
                </a:solidFill>
                <a:latin typeface="Open Sans"/>
              </a:rPr>
              <a:t>3,4 MW</a:t>
            </a: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0617605-3CD6-F24B-B90B-CE92A2C0C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580" y="3634740"/>
            <a:ext cx="4808119" cy="322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45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8A9912F0-7B50-2E44-83D2-C043B3321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" y="643014"/>
            <a:ext cx="31354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 err="1">
                <a:cs typeface="Calibri" pitchFamily="34" charset="0"/>
              </a:rPr>
              <a:t>Industrial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processes</a:t>
            </a:r>
            <a:endParaRPr lang="fr-FR" sz="2800" b="1" u="sng" dirty="0">
              <a:cs typeface="Calibri" pitchFamily="34" charset="0"/>
            </a:endParaRPr>
          </a:p>
        </p:txBody>
      </p:sp>
      <p:sp>
        <p:nvSpPr>
          <p:cNvPr id="8" name="Espace réservé du contenu 4">
            <a:extLst>
              <a:ext uri="{FF2B5EF4-FFF2-40B4-BE49-F238E27FC236}">
                <a16:creationId xmlns:a16="http://schemas.microsoft.com/office/drawing/2014/main" id="{ABB9AA0C-75C0-5740-8428-241DC9FEF0C6}"/>
              </a:ext>
            </a:extLst>
          </p:cNvPr>
          <p:cNvSpPr txBox="1">
            <a:spLocks/>
          </p:cNvSpPr>
          <p:nvPr/>
        </p:nvSpPr>
        <p:spPr>
          <a:xfrm>
            <a:off x="23206" y="1170170"/>
            <a:ext cx="8660105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200" b="1" u="sng" dirty="0">
                <a:solidFill>
                  <a:srgbClr val="C00000"/>
                </a:solidFill>
              </a:rPr>
              <a:t>More info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B1A583DE-C6EF-4B44-BB93-18985471C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7538" y="1899347"/>
            <a:ext cx="9868978" cy="495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FB74F9D-1B2C-DF40-9A23-8D4627082FAB}"/>
              </a:ext>
            </a:extLst>
          </p:cNvPr>
          <p:cNvSpPr/>
          <p:nvPr/>
        </p:nvSpPr>
        <p:spPr>
          <a:xfrm>
            <a:off x="8331111" y="1372817"/>
            <a:ext cx="28854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latin typeface="+mn-lt"/>
              </a:rPr>
              <a:t>http://task49.iea-shc.org/</a:t>
            </a:r>
          </a:p>
        </p:txBody>
      </p:sp>
    </p:spTree>
    <p:extLst>
      <p:ext uri="{BB962C8B-B14F-4D97-AF65-F5344CB8AC3E}">
        <p14:creationId xmlns:p14="http://schemas.microsoft.com/office/powerpoint/2010/main" val="11810879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8A9912F0-7B50-2E44-83D2-C043B3321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" y="643014"/>
            <a:ext cx="20953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Solar </a:t>
            </a:r>
            <a:r>
              <a:rPr lang="fr-FR" sz="2800" b="1" u="sng" dirty="0" err="1">
                <a:cs typeface="Calibri" pitchFamily="34" charset="0"/>
              </a:rPr>
              <a:t>cooling</a:t>
            </a:r>
            <a:endParaRPr lang="fr-FR" sz="2800" b="1" u="sng" dirty="0">
              <a:cs typeface="Calibri" pitchFamily="34" charset="0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9CE7660-FAAA-7D45-ABE1-2D7334295331}"/>
              </a:ext>
            </a:extLst>
          </p:cNvPr>
          <p:cNvGrpSpPr/>
          <p:nvPr/>
        </p:nvGrpSpPr>
        <p:grpSpPr>
          <a:xfrm>
            <a:off x="69990" y="1602219"/>
            <a:ext cx="6532133" cy="5019749"/>
            <a:chOff x="711333" y="3104070"/>
            <a:chExt cx="3810443" cy="2831674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3080BC5C-82FA-264C-AE4A-25343F4C5D0C}"/>
                </a:ext>
              </a:extLst>
            </p:cNvPr>
            <p:cNvCxnSpPr>
              <a:stCxn id="21" idx="1"/>
            </p:cNvCxnSpPr>
            <p:nvPr/>
          </p:nvCxnSpPr>
          <p:spPr>
            <a:xfrm flipH="1">
              <a:off x="1448177" y="3800079"/>
              <a:ext cx="813271" cy="1282824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21950978-D0D2-EC41-BB54-5E7EF5845E46}"/>
                </a:ext>
              </a:extLst>
            </p:cNvPr>
            <p:cNvCxnSpPr/>
            <p:nvPr/>
          </p:nvCxnSpPr>
          <p:spPr>
            <a:xfrm flipH="1" flipV="1">
              <a:off x="997343" y="3262102"/>
              <a:ext cx="6951" cy="243248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D887CFBE-67B1-6E4E-B1CB-F576018437AB}"/>
                </a:ext>
              </a:extLst>
            </p:cNvPr>
            <p:cNvCxnSpPr/>
            <p:nvPr/>
          </p:nvCxnSpPr>
          <p:spPr>
            <a:xfrm>
              <a:off x="997343" y="5685707"/>
              <a:ext cx="3451487" cy="887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A6C3D3E-5535-414B-A766-8EA20A491507}"/>
                </a:ext>
              </a:extLst>
            </p:cNvPr>
            <p:cNvSpPr txBox="1"/>
            <p:nvPr/>
          </p:nvSpPr>
          <p:spPr>
            <a:xfrm>
              <a:off x="711333" y="3104070"/>
              <a:ext cx="206112" cy="243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200" dirty="0">
                  <a:latin typeface="Garamond" panose="02020404030301010803" pitchFamily="18" charset="0"/>
                </a:rPr>
                <a:t>P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FF1B0D8A-9A33-344B-A53A-AEC399C747CE}"/>
                </a:ext>
              </a:extLst>
            </p:cNvPr>
            <p:cNvSpPr txBox="1"/>
            <p:nvPr/>
          </p:nvSpPr>
          <p:spPr>
            <a:xfrm>
              <a:off x="4315664" y="5692678"/>
              <a:ext cx="206112" cy="243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200" dirty="0">
                  <a:latin typeface="Garamond" panose="02020404030301010803" pitchFamily="18" charset="0"/>
                </a:rPr>
                <a:t>T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9150A85-A442-054A-AAE3-7CE093F7D625}"/>
                </a:ext>
              </a:extLst>
            </p:cNvPr>
            <p:cNvSpPr/>
            <p:nvPr/>
          </p:nvSpPr>
          <p:spPr>
            <a:xfrm>
              <a:off x="1377156" y="5082903"/>
              <a:ext cx="941033" cy="30184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200" dirty="0">
                  <a:latin typeface="Garamond" panose="02020404030301010803" pitchFamily="18" charset="0"/>
                </a:rPr>
                <a:t>Evaporator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F37B775-EB1A-EA48-8993-9D108093A207}"/>
                </a:ext>
              </a:extLst>
            </p:cNvPr>
            <p:cNvSpPr/>
            <p:nvPr/>
          </p:nvSpPr>
          <p:spPr>
            <a:xfrm>
              <a:off x="2261448" y="3649158"/>
              <a:ext cx="941033" cy="30184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200" dirty="0">
                  <a:latin typeface="Garamond" panose="02020404030301010803" pitchFamily="18" charset="0"/>
                </a:rPr>
                <a:t>Condenser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0E8E5C6-036B-CE44-9720-7981CD64556F}"/>
                </a:ext>
              </a:extLst>
            </p:cNvPr>
            <p:cNvSpPr/>
            <p:nvPr/>
          </p:nvSpPr>
          <p:spPr>
            <a:xfrm>
              <a:off x="3033804" y="4389564"/>
              <a:ext cx="941033" cy="30184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200" dirty="0">
                  <a:latin typeface="Garamond" panose="02020404030301010803" pitchFamily="18" charset="0"/>
                </a:rPr>
                <a:t>Compressor</a:t>
              </a:r>
            </a:p>
          </p:txBody>
        </p:sp>
        <p:cxnSp>
          <p:nvCxnSpPr>
            <p:cNvPr id="23" name="Connecteur en angle 22">
              <a:extLst>
                <a:ext uri="{FF2B5EF4-FFF2-40B4-BE49-F238E27FC236}">
                  <a16:creationId xmlns:a16="http://schemas.microsoft.com/office/drawing/2014/main" id="{67CF2E8C-3F8B-A748-8B62-5D047B7EF868}"/>
                </a:ext>
              </a:extLst>
            </p:cNvPr>
            <p:cNvCxnSpPr>
              <a:stCxn id="20" idx="3"/>
              <a:endCxn id="22" idx="2"/>
            </p:cNvCxnSpPr>
            <p:nvPr/>
          </p:nvCxnSpPr>
          <p:spPr>
            <a:xfrm flipV="1">
              <a:off x="2318189" y="4691405"/>
              <a:ext cx="1186132" cy="542419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onnecteur en angle 23">
              <a:extLst>
                <a:ext uri="{FF2B5EF4-FFF2-40B4-BE49-F238E27FC236}">
                  <a16:creationId xmlns:a16="http://schemas.microsoft.com/office/drawing/2014/main" id="{F92A32DA-7E30-6D4A-A5CA-467A82071F02}"/>
                </a:ext>
              </a:extLst>
            </p:cNvPr>
            <p:cNvCxnSpPr>
              <a:stCxn id="22" idx="0"/>
              <a:endCxn id="21" idx="3"/>
            </p:cNvCxnSpPr>
            <p:nvPr/>
          </p:nvCxnSpPr>
          <p:spPr>
            <a:xfrm rot="16200000" flipV="1">
              <a:off x="3058659" y="3943902"/>
              <a:ext cx="589485" cy="301840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549AC6F-9FD8-B544-A073-B54C40679567}"/>
                </a:ext>
              </a:extLst>
            </p:cNvPr>
            <p:cNvSpPr txBox="1"/>
            <p:nvPr/>
          </p:nvSpPr>
          <p:spPr>
            <a:xfrm>
              <a:off x="4207798" y="4405528"/>
              <a:ext cx="299417" cy="243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200" dirty="0">
                  <a:latin typeface="Garamond" panose="02020404030301010803" pitchFamily="18" charset="0"/>
                </a:rPr>
                <a:t>W</a:t>
              </a:r>
              <a:r>
                <a:rPr lang="fr-FR" sz="2200" baseline="-25000" dirty="0">
                  <a:latin typeface="Garamond" panose="02020404030301010803" pitchFamily="18" charset="0"/>
                </a:rPr>
                <a:t>c</a:t>
              </a:r>
            </a:p>
          </p:txBody>
        </p:sp>
        <p:sp>
          <p:nvSpPr>
            <p:cNvPr id="26" name="Flèche droite 40">
              <a:extLst>
                <a:ext uri="{FF2B5EF4-FFF2-40B4-BE49-F238E27FC236}">
                  <a16:creationId xmlns:a16="http://schemas.microsoft.com/office/drawing/2014/main" id="{8D35CBC6-1480-8346-B973-40964741822C}"/>
                </a:ext>
              </a:extLst>
            </p:cNvPr>
            <p:cNvSpPr/>
            <p:nvPr/>
          </p:nvSpPr>
          <p:spPr>
            <a:xfrm flipH="1">
              <a:off x="3996070" y="4469464"/>
              <a:ext cx="266330" cy="146922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200" dirty="0">
                <a:latin typeface="Garamond" panose="02020404030301010803" pitchFamily="18" charset="0"/>
              </a:endParaRPr>
            </a:p>
          </p:txBody>
        </p:sp>
        <p:sp>
          <p:nvSpPr>
            <p:cNvPr id="27" name="Flèche droite 41">
              <a:extLst>
                <a:ext uri="{FF2B5EF4-FFF2-40B4-BE49-F238E27FC236}">
                  <a16:creationId xmlns:a16="http://schemas.microsoft.com/office/drawing/2014/main" id="{1612853F-7564-5D42-8399-0603AAA2612B}"/>
                </a:ext>
              </a:extLst>
            </p:cNvPr>
            <p:cNvSpPr/>
            <p:nvPr/>
          </p:nvSpPr>
          <p:spPr>
            <a:xfrm rot="5400000" flipH="1">
              <a:off x="1686137" y="5450006"/>
              <a:ext cx="266330" cy="146922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200" dirty="0">
                <a:latin typeface="Garamond" panose="02020404030301010803" pitchFamily="18" charset="0"/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109F2CCB-FD44-B542-8A11-B668C3CB95D5}"/>
                </a:ext>
              </a:extLst>
            </p:cNvPr>
            <p:cNvSpPr txBox="1"/>
            <p:nvPr/>
          </p:nvSpPr>
          <p:spPr>
            <a:xfrm>
              <a:off x="1853285" y="5408706"/>
              <a:ext cx="280715" cy="243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200" dirty="0">
                  <a:latin typeface="Garamond" panose="02020404030301010803" pitchFamily="18" charset="0"/>
                </a:rPr>
                <a:t>Q</a:t>
              </a:r>
              <a:r>
                <a:rPr lang="fr-FR" sz="2200" baseline="-25000" dirty="0">
                  <a:latin typeface="Garamond" panose="02020404030301010803" pitchFamily="18" charset="0"/>
                </a:rPr>
                <a:t>e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5665828F-274B-EE4D-AD14-988EFF688098}"/>
                </a:ext>
              </a:extLst>
            </p:cNvPr>
            <p:cNvSpPr txBox="1"/>
            <p:nvPr/>
          </p:nvSpPr>
          <p:spPr>
            <a:xfrm>
              <a:off x="2634458" y="3381036"/>
              <a:ext cx="280715" cy="243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200" dirty="0">
                  <a:latin typeface="Garamond" panose="02020404030301010803" pitchFamily="18" charset="0"/>
                </a:rPr>
                <a:t>Q</a:t>
              </a:r>
              <a:r>
                <a:rPr lang="fr-FR" sz="2200" baseline="-25000" dirty="0">
                  <a:latin typeface="Garamond" panose="02020404030301010803" pitchFamily="18" charset="0"/>
                </a:rPr>
                <a:t>c</a:t>
              </a:r>
            </a:p>
          </p:txBody>
        </p:sp>
        <p:sp>
          <p:nvSpPr>
            <p:cNvPr id="30" name="Flèche droite 44">
              <a:extLst>
                <a:ext uri="{FF2B5EF4-FFF2-40B4-BE49-F238E27FC236}">
                  <a16:creationId xmlns:a16="http://schemas.microsoft.com/office/drawing/2014/main" id="{4A377AC1-DE94-144E-AEE6-E51E10E4A613}"/>
                </a:ext>
              </a:extLst>
            </p:cNvPr>
            <p:cNvSpPr/>
            <p:nvPr/>
          </p:nvSpPr>
          <p:spPr>
            <a:xfrm rot="5400000" flipH="1">
              <a:off x="2497481" y="3412226"/>
              <a:ext cx="266330" cy="14692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200" dirty="0">
                <a:latin typeface="Garamond" panose="02020404030301010803" pitchFamily="18" charset="0"/>
              </a:endParaRPr>
            </a:p>
          </p:txBody>
        </p:sp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DDECBC70-6595-AA44-A846-159979B93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313" y="1084203"/>
            <a:ext cx="4657688" cy="540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604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8A9912F0-7B50-2E44-83D2-C043B3321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" y="643014"/>
            <a:ext cx="20953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Solar </a:t>
            </a:r>
            <a:r>
              <a:rPr lang="fr-FR" sz="2800" b="1" u="sng" dirty="0" err="1">
                <a:cs typeface="Calibri" pitchFamily="34" charset="0"/>
              </a:rPr>
              <a:t>cooling</a:t>
            </a:r>
            <a:endParaRPr lang="fr-FR" sz="2800" b="1" u="sng" dirty="0">
              <a:cs typeface="Calibri" pitchFamily="34" charset="0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A3A362EF-8C8E-9242-A1B1-DCB44C816E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595"/>
          <a:stretch/>
        </p:blipFill>
        <p:spPr>
          <a:xfrm>
            <a:off x="7274104" y="1143344"/>
            <a:ext cx="4611486" cy="3575813"/>
          </a:xfrm>
          <a:prstGeom prst="rect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43EF5932-9284-3542-9A67-36733A9679E6}"/>
              </a:ext>
            </a:extLst>
          </p:cNvPr>
          <p:cNvGrpSpPr/>
          <p:nvPr/>
        </p:nvGrpSpPr>
        <p:grpSpPr>
          <a:xfrm>
            <a:off x="23206" y="1437643"/>
            <a:ext cx="7621539" cy="4783823"/>
            <a:chOff x="5364088" y="2276872"/>
            <a:chExt cx="5719806" cy="3489629"/>
          </a:xfrm>
        </p:grpSpPr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95CE18C9-D49D-5145-8D2F-74AA3AB28027}"/>
                </a:ext>
              </a:extLst>
            </p:cNvPr>
            <p:cNvGrpSpPr/>
            <p:nvPr/>
          </p:nvGrpSpPr>
          <p:grpSpPr>
            <a:xfrm>
              <a:off x="5364088" y="2276872"/>
              <a:ext cx="5719806" cy="3489629"/>
              <a:chOff x="1429307" y="2665067"/>
              <a:chExt cx="4877620" cy="2906808"/>
            </a:xfrm>
          </p:grpSpPr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1248BF3F-80FD-354D-96CE-186DADE224A3}"/>
                  </a:ext>
                </a:extLst>
              </p:cNvPr>
              <p:cNvCxnSpPr>
                <a:stCxn id="52" idx="1"/>
              </p:cNvCxnSpPr>
              <p:nvPr/>
            </p:nvCxnSpPr>
            <p:spPr>
              <a:xfrm flipH="1">
                <a:off x="2166151" y="3361076"/>
                <a:ext cx="813271" cy="1282824"/>
              </a:xfrm>
              <a:prstGeom prst="line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avec flèche 46">
                <a:extLst>
                  <a:ext uri="{FF2B5EF4-FFF2-40B4-BE49-F238E27FC236}">
                    <a16:creationId xmlns:a16="http://schemas.microsoft.com/office/drawing/2014/main" id="{074F23E3-CCDE-754E-8CF2-83551586E0E3}"/>
                  </a:ext>
                </a:extLst>
              </p:cNvPr>
              <p:cNvCxnSpPr/>
              <p:nvPr/>
            </p:nvCxnSpPr>
            <p:spPr>
              <a:xfrm flipH="1" flipV="1">
                <a:off x="1715317" y="2823099"/>
                <a:ext cx="6951" cy="243248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avec flèche 47">
                <a:extLst>
                  <a:ext uri="{FF2B5EF4-FFF2-40B4-BE49-F238E27FC236}">
                    <a16:creationId xmlns:a16="http://schemas.microsoft.com/office/drawing/2014/main" id="{627916EE-53DB-4445-90EE-271FAF12EB5F}"/>
                  </a:ext>
                </a:extLst>
              </p:cNvPr>
              <p:cNvCxnSpPr/>
              <p:nvPr/>
            </p:nvCxnSpPr>
            <p:spPr>
              <a:xfrm>
                <a:off x="1715316" y="5246704"/>
                <a:ext cx="4320000" cy="887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8A435432-4E48-104E-B4E7-CE074C9A1C11}"/>
                  </a:ext>
                </a:extLst>
              </p:cNvPr>
              <p:cNvSpPr txBox="1"/>
              <p:nvPr/>
            </p:nvSpPr>
            <p:spPr>
              <a:xfrm>
                <a:off x="1429307" y="2665067"/>
                <a:ext cx="206112" cy="358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200" dirty="0">
                    <a:latin typeface="Garamond" panose="02020404030301010803" pitchFamily="18" charset="0"/>
                  </a:rPr>
                  <a:t>P</a:t>
                </a:r>
              </a:p>
            </p:txBody>
          </p:sp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7B4ED74B-2524-F64C-98CD-46C51C62FD04}"/>
                  </a:ext>
                </a:extLst>
              </p:cNvPr>
              <p:cNvSpPr txBox="1"/>
              <p:nvPr/>
            </p:nvSpPr>
            <p:spPr>
              <a:xfrm>
                <a:off x="5850378" y="5212953"/>
                <a:ext cx="206112" cy="358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200" dirty="0">
                    <a:latin typeface="Garamond" panose="02020404030301010803" pitchFamily="18" charset="0"/>
                  </a:rPr>
                  <a:t>T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770F620-71EA-7549-A62E-BC5B5472D7FF}"/>
                  </a:ext>
                </a:extLst>
              </p:cNvPr>
              <p:cNvSpPr/>
              <p:nvPr/>
            </p:nvSpPr>
            <p:spPr>
              <a:xfrm>
                <a:off x="2095130" y="4643900"/>
                <a:ext cx="941033" cy="30184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2200" dirty="0">
                    <a:latin typeface="Garamond" panose="02020404030301010803" pitchFamily="18" charset="0"/>
                  </a:rPr>
                  <a:t>Evaporator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1146B38-81CE-3940-8BF6-60E4EE190380}"/>
                  </a:ext>
                </a:extLst>
              </p:cNvPr>
              <p:cNvSpPr/>
              <p:nvPr/>
            </p:nvSpPr>
            <p:spPr>
              <a:xfrm>
                <a:off x="2979422" y="3210155"/>
                <a:ext cx="941033" cy="30184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2200" dirty="0">
                    <a:latin typeface="Garamond" panose="02020404030301010803" pitchFamily="18" charset="0"/>
                  </a:rPr>
                  <a:t>Condenser</a:t>
                </a:r>
              </a:p>
            </p:txBody>
          </p:sp>
          <p:sp>
            <p:nvSpPr>
              <p:cNvPr id="53" name="Flèche droite 17">
                <a:extLst>
                  <a:ext uri="{FF2B5EF4-FFF2-40B4-BE49-F238E27FC236}">
                    <a16:creationId xmlns:a16="http://schemas.microsoft.com/office/drawing/2014/main" id="{31A38C9F-12C4-F446-AA9D-7B4607A0C7B5}"/>
                  </a:ext>
                </a:extLst>
              </p:cNvPr>
              <p:cNvSpPr/>
              <p:nvPr/>
            </p:nvSpPr>
            <p:spPr>
              <a:xfrm rot="5400000" flipH="1">
                <a:off x="2404111" y="5011003"/>
                <a:ext cx="266330" cy="146922"/>
              </a:xfrm>
              <a:prstGeom prst="rightArrow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2200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C259D776-BD7B-CB44-A771-F452D1D6844B}"/>
                  </a:ext>
                </a:extLst>
              </p:cNvPr>
              <p:cNvSpPr txBox="1"/>
              <p:nvPr/>
            </p:nvSpPr>
            <p:spPr>
              <a:xfrm>
                <a:off x="2571259" y="4969703"/>
                <a:ext cx="410367" cy="3589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200" dirty="0">
                    <a:latin typeface="Garamond" panose="02020404030301010803" pitchFamily="18" charset="0"/>
                  </a:rPr>
                  <a:t>Q</a:t>
                </a:r>
                <a:r>
                  <a:rPr lang="fr-FR" sz="2200" baseline="-25000" dirty="0">
                    <a:latin typeface="Garamond" panose="02020404030301010803" pitchFamily="18" charset="0"/>
                  </a:rPr>
                  <a:t>e</a:t>
                </a:r>
              </a:p>
            </p:txBody>
          </p:sp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F1068D09-3554-3445-B8DE-F71E5D3F315F}"/>
                  </a:ext>
                </a:extLst>
              </p:cNvPr>
              <p:cNvSpPr txBox="1"/>
              <p:nvPr/>
            </p:nvSpPr>
            <p:spPr>
              <a:xfrm>
                <a:off x="3352432" y="2942033"/>
                <a:ext cx="410367" cy="3589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200" dirty="0">
                    <a:latin typeface="Garamond" panose="02020404030301010803" pitchFamily="18" charset="0"/>
                  </a:rPr>
                  <a:t>Q</a:t>
                </a:r>
                <a:r>
                  <a:rPr lang="fr-FR" sz="2200" baseline="-25000" dirty="0">
                    <a:latin typeface="Garamond" panose="02020404030301010803" pitchFamily="18" charset="0"/>
                  </a:rPr>
                  <a:t>c</a:t>
                </a:r>
              </a:p>
            </p:txBody>
          </p:sp>
          <p:sp>
            <p:nvSpPr>
              <p:cNvPr id="56" name="Flèche droite 20">
                <a:extLst>
                  <a:ext uri="{FF2B5EF4-FFF2-40B4-BE49-F238E27FC236}">
                    <a16:creationId xmlns:a16="http://schemas.microsoft.com/office/drawing/2014/main" id="{BB3EFBB9-9E7A-5E4C-B717-6C975C1950C2}"/>
                  </a:ext>
                </a:extLst>
              </p:cNvPr>
              <p:cNvSpPr/>
              <p:nvPr/>
            </p:nvSpPr>
            <p:spPr>
              <a:xfrm rot="5400000" flipH="1">
                <a:off x="3215455" y="2973223"/>
                <a:ext cx="266330" cy="146922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2200" dirty="0">
                  <a:latin typeface="Garamond" panose="02020404030301010803" pitchFamily="18" charset="0"/>
                </a:endParaRPr>
              </a:p>
            </p:txBody>
          </p:sp>
          <p:cxnSp>
            <p:nvCxnSpPr>
              <p:cNvPr id="57" name="Connecteur droit 56">
                <a:extLst>
                  <a:ext uri="{FF2B5EF4-FFF2-40B4-BE49-F238E27FC236}">
                    <a16:creationId xmlns:a16="http://schemas.microsoft.com/office/drawing/2014/main" id="{337471AE-F40C-F041-A011-4FE73D611900}"/>
                  </a:ext>
                </a:extLst>
              </p:cNvPr>
              <p:cNvCxnSpPr>
                <a:stCxn id="59" idx="1"/>
              </p:cNvCxnSpPr>
              <p:nvPr/>
            </p:nvCxnSpPr>
            <p:spPr>
              <a:xfrm flipH="1">
                <a:off x="3791990" y="3361076"/>
                <a:ext cx="813271" cy="1282824"/>
              </a:xfrm>
              <a:prstGeom prst="line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46A2B33C-FBA2-F54E-8FEC-25B62122699B}"/>
                  </a:ext>
                </a:extLst>
              </p:cNvPr>
              <p:cNvSpPr/>
              <p:nvPr/>
            </p:nvSpPr>
            <p:spPr>
              <a:xfrm>
                <a:off x="3720969" y="4643900"/>
                <a:ext cx="941033" cy="30184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2200" dirty="0">
                    <a:latin typeface="Garamond" panose="02020404030301010803" pitchFamily="18" charset="0"/>
                  </a:rPr>
                  <a:t>Absorber</a:t>
                </a: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5C5E12A-876A-4B4F-981C-5E2994685A6F}"/>
                  </a:ext>
                </a:extLst>
              </p:cNvPr>
              <p:cNvSpPr/>
              <p:nvPr/>
            </p:nvSpPr>
            <p:spPr>
              <a:xfrm>
                <a:off x="4605261" y="3210155"/>
                <a:ext cx="941033" cy="30184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2200" dirty="0">
                    <a:latin typeface="Garamond" panose="02020404030301010803" pitchFamily="18" charset="0"/>
                  </a:rPr>
                  <a:t>Generator</a:t>
                </a:r>
              </a:p>
            </p:txBody>
          </p:sp>
          <p:sp>
            <p:nvSpPr>
              <p:cNvPr id="60" name="Flèche droite 24">
                <a:extLst>
                  <a:ext uri="{FF2B5EF4-FFF2-40B4-BE49-F238E27FC236}">
                    <a16:creationId xmlns:a16="http://schemas.microsoft.com/office/drawing/2014/main" id="{98F481FE-6193-1443-A69A-8C9C213A4D84}"/>
                  </a:ext>
                </a:extLst>
              </p:cNvPr>
              <p:cNvSpPr/>
              <p:nvPr/>
            </p:nvSpPr>
            <p:spPr>
              <a:xfrm rot="16200000" flipH="1" flipV="1">
                <a:off x="4029950" y="5011003"/>
                <a:ext cx="266330" cy="146922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2200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71F6A6FB-DFA3-E74A-95CD-37CADAD65079}"/>
                  </a:ext>
                </a:extLst>
              </p:cNvPr>
              <p:cNvSpPr txBox="1"/>
              <p:nvPr/>
            </p:nvSpPr>
            <p:spPr>
              <a:xfrm>
                <a:off x="4197098" y="4969703"/>
                <a:ext cx="408999" cy="3589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200" dirty="0">
                    <a:latin typeface="Garamond" panose="02020404030301010803" pitchFamily="18" charset="0"/>
                  </a:rPr>
                  <a:t>Q</a:t>
                </a:r>
                <a:r>
                  <a:rPr lang="fr-FR" sz="2200" baseline="-25000" dirty="0">
                    <a:latin typeface="Garamond" panose="02020404030301010803" pitchFamily="18" charset="0"/>
                  </a:rPr>
                  <a:t>a</a:t>
                </a:r>
              </a:p>
            </p:txBody>
          </p:sp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39A255F3-9E3C-7641-9DC1-63DE4839985A}"/>
                  </a:ext>
                </a:extLst>
              </p:cNvPr>
              <p:cNvSpPr txBox="1"/>
              <p:nvPr/>
            </p:nvSpPr>
            <p:spPr>
              <a:xfrm>
                <a:off x="4978271" y="2942033"/>
                <a:ext cx="415835" cy="3589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200" dirty="0">
                    <a:latin typeface="Garamond" panose="02020404030301010803" pitchFamily="18" charset="0"/>
                  </a:rPr>
                  <a:t>Q</a:t>
                </a:r>
                <a:r>
                  <a:rPr lang="fr-FR" sz="2200" baseline="-25000" dirty="0">
                    <a:latin typeface="Garamond" panose="02020404030301010803" pitchFamily="18" charset="0"/>
                  </a:rPr>
                  <a:t>g</a:t>
                </a:r>
              </a:p>
            </p:txBody>
          </p:sp>
          <p:sp>
            <p:nvSpPr>
              <p:cNvPr id="63" name="Flèche droite 27">
                <a:extLst>
                  <a:ext uri="{FF2B5EF4-FFF2-40B4-BE49-F238E27FC236}">
                    <a16:creationId xmlns:a16="http://schemas.microsoft.com/office/drawing/2014/main" id="{6253F065-E603-D142-8A6C-06FE3C860F1A}"/>
                  </a:ext>
                </a:extLst>
              </p:cNvPr>
              <p:cNvSpPr/>
              <p:nvPr/>
            </p:nvSpPr>
            <p:spPr>
              <a:xfrm rot="16200000" flipH="1" flipV="1">
                <a:off x="4841294" y="2973223"/>
                <a:ext cx="266330" cy="146922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200" dirty="0">
                  <a:latin typeface="Garamond" panose="02020404030301010803" pitchFamily="18" charset="0"/>
                </a:endParaRPr>
              </a:p>
            </p:txBody>
          </p:sp>
          <p:cxnSp>
            <p:nvCxnSpPr>
              <p:cNvPr id="64" name="Connecteur droit 63">
                <a:extLst>
                  <a:ext uri="{FF2B5EF4-FFF2-40B4-BE49-F238E27FC236}">
                    <a16:creationId xmlns:a16="http://schemas.microsoft.com/office/drawing/2014/main" id="{849AF5B3-34CB-2F41-BB10-DA375F20D3BF}"/>
                  </a:ext>
                </a:extLst>
              </p:cNvPr>
              <p:cNvCxnSpPr>
                <a:stCxn id="58" idx="3"/>
              </p:cNvCxnSpPr>
              <p:nvPr/>
            </p:nvCxnSpPr>
            <p:spPr>
              <a:xfrm flipV="1">
                <a:off x="4662002" y="3519995"/>
                <a:ext cx="815520" cy="1274826"/>
              </a:xfrm>
              <a:prstGeom prst="line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avec flèche 64">
                <a:extLst>
                  <a:ext uri="{FF2B5EF4-FFF2-40B4-BE49-F238E27FC236}">
                    <a16:creationId xmlns:a16="http://schemas.microsoft.com/office/drawing/2014/main" id="{BDF8E066-AEAE-1049-A66D-05665FF93122}"/>
                  </a:ext>
                </a:extLst>
              </p:cNvPr>
              <p:cNvCxnSpPr>
                <a:stCxn id="51" idx="3"/>
                <a:endCxn id="58" idx="1"/>
              </p:cNvCxnSpPr>
              <p:nvPr/>
            </p:nvCxnSpPr>
            <p:spPr>
              <a:xfrm>
                <a:off x="3036163" y="4794821"/>
                <a:ext cx="68480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avec flèche 65">
                <a:extLst>
                  <a:ext uri="{FF2B5EF4-FFF2-40B4-BE49-F238E27FC236}">
                    <a16:creationId xmlns:a16="http://schemas.microsoft.com/office/drawing/2014/main" id="{AABF4406-706C-A543-916B-3AE5DA270ACC}"/>
                  </a:ext>
                </a:extLst>
              </p:cNvPr>
              <p:cNvCxnSpPr>
                <a:stCxn id="59" idx="1"/>
                <a:endCxn id="52" idx="3"/>
              </p:cNvCxnSpPr>
              <p:nvPr/>
            </p:nvCxnSpPr>
            <p:spPr>
              <a:xfrm flipH="1">
                <a:off x="3920455" y="3361076"/>
                <a:ext cx="68480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E75D90B-EAB9-CA4A-9D61-4D09B2EB9996}"/>
                  </a:ext>
                </a:extLst>
              </p:cNvPr>
              <p:cNvSpPr/>
              <p:nvPr/>
            </p:nvSpPr>
            <p:spPr>
              <a:xfrm>
                <a:off x="4830684" y="3990989"/>
                <a:ext cx="941033" cy="30184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2200" dirty="0">
                    <a:latin typeface="Garamond" panose="02020404030301010803" pitchFamily="18" charset="0"/>
                  </a:rPr>
                  <a:t>Pump</a:t>
                </a:r>
              </a:p>
            </p:txBody>
          </p:sp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41CA995F-547C-2745-996C-3AB595065C21}"/>
                  </a:ext>
                </a:extLst>
              </p:cNvPr>
              <p:cNvSpPr txBox="1"/>
              <p:nvPr/>
            </p:nvSpPr>
            <p:spPr>
              <a:xfrm>
                <a:off x="5854184" y="4034881"/>
                <a:ext cx="452743" cy="3589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200" dirty="0">
                    <a:latin typeface="Garamond" panose="02020404030301010803" pitchFamily="18" charset="0"/>
                  </a:rPr>
                  <a:t>W</a:t>
                </a:r>
                <a:r>
                  <a:rPr lang="fr-FR" sz="2200" baseline="-25000" dirty="0">
                    <a:latin typeface="Garamond" panose="02020404030301010803" pitchFamily="18" charset="0"/>
                  </a:rPr>
                  <a:t>p</a:t>
                </a:r>
              </a:p>
            </p:txBody>
          </p:sp>
          <p:sp>
            <p:nvSpPr>
              <p:cNvPr id="69" name="Flèche droite 33">
                <a:extLst>
                  <a:ext uri="{FF2B5EF4-FFF2-40B4-BE49-F238E27FC236}">
                    <a16:creationId xmlns:a16="http://schemas.microsoft.com/office/drawing/2014/main" id="{AC60C78B-F78A-D64E-AF93-B4DBC0382CCD}"/>
                  </a:ext>
                </a:extLst>
              </p:cNvPr>
              <p:cNvSpPr/>
              <p:nvPr/>
            </p:nvSpPr>
            <p:spPr>
              <a:xfrm flipH="1">
                <a:off x="5642456" y="4098817"/>
                <a:ext cx="266330" cy="146922"/>
              </a:xfrm>
              <a:prstGeom prst="rightArrow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2200" dirty="0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B5A68287-B37E-3B4C-B6DF-9E88C6C651F6}"/>
                </a:ext>
              </a:extLst>
            </p:cNvPr>
            <p:cNvSpPr txBox="1"/>
            <p:nvPr/>
          </p:nvSpPr>
          <p:spPr>
            <a:xfrm>
              <a:off x="8413311" y="2863969"/>
              <a:ext cx="85824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+mn-lt"/>
                </a:rPr>
                <a:t>Vapor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7637499C-680B-C749-82F4-DFBA3669EFCD}"/>
                </a:ext>
              </a:extLst>
            </p:cNvPr>
            <p:cNvSpPr txBox="1"/>
            <p:nvPr/>
          </p:nvSpPr>
          <p:spPr>
            <a:xfrm>
              <a:off x="7376719" y="4514494"/>
              <a:ext cx="85824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+mn-lt"/>
                </a:rPr>
                <a:t>Vapor</a:t>
              </a:r>
            </a:p>
          </p:txBody>
        </p:sp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C96D276D-510F-A943-BED2-AAE017AF8AAD}"/>
                </a:ext>
              </a:extLst>
            </p:cNvPr>
            <p:cNvGrpSpPr/>
            <p:nvPr/>
          </p:nvGrpSpPr>
          <p:grpSpPr>
            <a:xfrm>
              <a:off x="7186902" y="3530055"/>
              <a:ext cx="790051" cy="723667"/>
              <a:chOff x="7139699" y="3745025"/>
              <a:chExt cx="1003743" cy="769469"/>
            </a:xfrm>
          </p:grpSpPr>
          <p:sp>
            <p:nvSpPr>
              <p:cNvPr id="44" name="Flèche courbée vers la droite 43">
                <a:extLst>
                  <a:ext uri="{FF2B5EF4-FFF2-40B4-BE49-F238E27FC236}">
                    <a16:creationId xmlns:a16="http://schemas.microsoft.com/office/drawing/2014/main" id="{EE8A2BA8-3CA6-5240-B481-4E7D86686E8F}"/>
                  </a:ext>
                </a:extLst>
              </p:cNvPr>
              <p:cNvSpPr/>
              <p:nvPr/>
            </p:nvSpPr>
            <p:spPr>
              <a:xfrm>
                <a:off x="7139699" y="3789040"/>
                <a:ext cx="475097" cy="725454"/>
              </a:xfrm>
              <a:prstGeom prst="curv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Flèche courbée vers la droite 44">
                <a:extLst>
                  <a:ext uri="{FF2B5EF4-FFF2-40B4-BE49-F238E27FC236}">
                    <a16:creationId xmlns:a16="http://schemas.microsoft.com/office/drawing/2014/main" id="{094EC13E-AB07-5346-914E-E43850689284}"/>
                  </a:ext>
                </a:extLst>
              </p:cNvPr>
              <p:cNvSpPr/>
              <p:nvPr/>
            </p:nvSpPr>
            <p:spPr>
              <a:xfrm rot="10800000">
                <a:off x="7668345" y="3745025"/>
                <a:ext cx="475097" cy="725454"/>
              </a:xfrm>
              <a:prstGeom prst="curv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42714D16-0DCD-3B47-84A7-A071CA6625A5}"/>
                </a:ext>
              </a:extLst>
            </p:cNvPr>
            <p:cNvGrpSpPr/>
            <p:nvPr/>
          </p:nvGrpSpPr>
          <p:grpSpPr>
            <a:xfrm>
              <a:off x="8740060" y="3530055"/>
              <a:ext cx="790051" cy="723667"/>
              <a:chOff x="7139699" y="3745025"/>
              <a:chExt cx="1003743" cy="769469"/>
            </a:xfrm>
          </p:grpSpPr>
          <p:sp>
            <p:nvSpPr>
              <p:cNvPr id="42" name="Flèche courbée vers la droite 41">
                <a:extLst>
                  <a:ext uri="{FF2B5EF4-FFF2-40B4-BE49-F238E27FC236}">
                    <a16:creationId xmlns:a16="http://schemas.microsoft.com/office/drawing/2014/main" id="{01C15D99-236B-3445-8C2B-312436F30BBB}"/>
                  </a:ext>
                </a:extLst>
              </p:cNvPr>
              <p:cNvSpPr/>
              <p:nvPr/>
            </p:nvSpPr>
            <p:spPr>
              <a:xfrm rot="10800000">
                <a:off x="7668345" y="3745025"/>
                <a:ext cx="475097" cy="725454"/>
              </a:xfrm>
              <a:prstGeom prst="curv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Flèche courbée vers la droite 42">
                <a:extLst>
                  <a:ext uri="{FF2B5EF4-FFF2-40B4-BE49-F238E27FC236}">
                    <a16:creationId xmlns:a16="http://schemas.microsoft.com/office/drawing/2014/main" id="{2B87FCA5-DBC7-224F-B128-09E311F88627}"/>
                  </a:ext>
                </a:extLst>
              </p:cNvPr>
              <p:cNvSpPr/>
              <p:nvPr/>
            </p:nvSpPr>
            <p:spPr>
              <a:xfrm>
                <a:off x="7139699" y="3789040"/>
                <a:ext cx="475097" cy="725454"/>
              </a:xfrm>
              <a:prstGeom prst="curv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9B56B74-7CB2-B145-9248-B29D1FD0949D}"/>
                </a:ext>
              </a:extLst>
            </p:cNvPr>
            <p:cNvSpPr txBox="1"/>
            <p:nvPr/>
          </p:nvSpPr>
          <p:spPr>
            <a:xfrm>
              <a:off x="7076610" y="2331369"/>
              <a:ext cx="178452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+mn-lt"/>
                </a:rPr>
                <a:t>Cooling tower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0F40CF40-2717-FD43-82BD-A033CDB40387}"/>
                </a:ext>
              </a:extLst>
            </p:cNvPr>
            <p:cNvSpPr txBox="1"/>
            <p:nvPr/>
          </p:nvSpPr>
          <p:spPr>
            <a:xfrm>
              <a:off x="8927035" y="5047920"/>
              <a:ext cx="178452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+mn-lt"/>
                </a:rPr>
                <a:t>Cooling tower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1A41D9FD-93A3-9947-A605-E6A3884C5D89}"/>
                </a:ext>
              </a:extLst>
            </p:cNvPr>
            <p:cNvSpPr txBox="1"/>
            <p:nvPr/>
          </p:nvSpPr>
          <p:spPr>
            <a:xfrm>
              <a:off x="9065213" y="2276872"/>
              <a:ext cx="160909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+mn-lt"/>
                </a:rPr>
                <a:t>Solar energy</a:t>
              </a:r>
            </a:p>
          </p:txBody>
        </p:sp>
      </p:grpSp>
      <p:pic>
        <p:nvPicPr>
          <p:cNvPr id="70" name="Image 69">
            <a:extLst>
              <a:ext uri="{FF2B5EF4-FFF2-40B4-BE49-F238E27FC236}">
                <a16:creationId xmlns:a16="http://schemas.microsoft.com/office/drawing/2014/main" id="{A92F506A-D0AB-264D-94CB-9114EF73A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674" r="17482" b="60517"/>
          <a:stretch/>
        </p:blipFill>
        <p:spPr>
          <a:xfrm>
            <a:off x="9343728" y="5067297"/>
            <a:ext cx="357663" cy="1315365"/>
          </a:xfrm>
          <a:prstGeom prst="rect">
            <a:avLst/>
          </a:prstGeom>
        </p:spPr>
      </p:pic>
      <p:sp>
        <p:nvSpPr>
          <p:cNvPr id="71" name="ZoneTexte 70">
            <a:extLst>
              <a:ext uri="{FF2B5EF4-FFF2-40B4-BE49-F238E27FC236}">
                <a16:creationId xmlns:a16="http://schemas.microsoft.com/office/drawing/2014/main" id="{5FB047EE-9B77-7F44-B5C0-FB78D93A81EB}"/>
              </a:ext>
            </a:extLst>
          </p:cNvPr>
          <p:cNvSpPr txBox="1"/>
          <p:nvPr/>
        </p:nvSpPr>
        <p:spPr>
          <a:xfrm>
            <a:off x="9753781" y="5185819"/>
            <a:ext cx="22765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</a:rPr>
              <a:t>Ammonia Liquid</a:t>
            </a:r>
          </a:p>
          <a:p>
            <a:r>
              <a:rPr lang="en-US" sz="2200" dirty="0">
                <a:latin typeface="+mn-lt"/>
              </a:rPr>
              <a:t>Solution ammonia</a:t>
            </a:r>
          </a:p>
          <a:p>
            <a:r>
              <a:rPr lang="en-US" sz="2200" dirty="0">
                <a:latin typeface="+mn-lt"/>
              </a:rPr>
              <a:t>Ammonia vapor</a:t>
            </a:r>
          </a:p>
        </p:txBody>
      </p: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72FAE26C-29F4-0048-90DB-21398379BFF2}"/>
              </a:ext>
            </a:extLst>
          </p:cNvPr>
          <p:cNvCxnSpPr/>
          <p:nvPr/>
        </p:nvCxnSpPr>
        <p:spPr>
          <a:xfrm flipH="1">
            <a:off x="5202512" y="3263186"/>
            <a:ext cx="1052970" cy="3175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3" name="ZoneTexte 72">
            <a:extLst>
              <a:ext uri="{FF2B5EF4-FFF2-40B4-BE49-F238E27FC236}">
                <a16:creationId xmlns:a16="http://schemas.microsoft.com/office/drawing/2014/main" id="{30653D66-E917-A042-8B4B-16C999561A64}"/>
              </a:ext>
            </a:extLst>
          </p:cNvPr>
          <p:cNvSpPr txBox="1"/>
          <p:nvPr/>
        </p:nvSpPr>
        <p:spPr>
          <a:xfrm>
            <a:off x="5814447" y="3087642"/>
            <a:ext cx="2058577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+mn-lt"/>
              </a:rPr>
              <a:t>H</a:t>
            </a:r>
            <a:r>
              <a:rPr lang="en-US" sz="2200" b="1" baseline="-25000" dirty="0">
                <a:latin typeface="+mn-lt"/>
              </a:rPr>
              <a:t>2</a:t>
            </a:r>
            <a:r>
              <a:rPr lang="en-US" sz="2200" b="1" dirty="0">
                <a:latin typeface="+mn-lt"/>
              </a:rPr>
              <a:t>O + Ammonia</a:t>
            </a:r>
          </a:p>
        </p:txBody>
      </p:sp>
    </p:spTree>
    <p:extLst>
      <p:ext uri="{BB962C8B-B14F-4D97-AF65-F5344CB8AC3E}">
        <p14:creationId xmlns:p14="http://schemas.microsoft.com/office/powerpoint/2010/main" val="847117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CF0DEC3-B5F5-4C43-809C-798E655B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7411"/>
            <a:ext cx="19822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latin typeface="+mn-lt"/>
                <a:cs typeface="Calibri" pitchFamily="34" charset="0"/>
              </a:rPr>
              <a:t>The </a:t>
            </a:r>
            <a:r>
              <a:rPr lang="en-US" sz="2800" b="1" u="sng" dirty="0">
                <a:latin typeface="+mn-lt"/>
                <a:cs typeface="Calibri" pitchFamily="34" charset="0"/>
              </a:rPr>
              <a:t>market</a:t>
            </a:r>
            <a:r>
              <a:rPr lang="fr-FR" sz="2800" b="1" u="sng" dirty="0">
                <a:latin typeface="+mn-lt"/>
                <a:cs typeface="Calibri" pitchFamily="34" charset="0"/>
              </a:rPr>
              <a:t>: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C5D61F7-A4A6-3148-9DC0-0381E6D0881F}"/>
              </a:ext>
            </a:extLst>
          </p:cNvPr>
          <p:cNvSpPr txBox="1"/>
          <p:nvPr/>
        </p:nvSpPr>
        <p:spPr>
          <a:xfrm>
            <a:off x="186567" y="5987018"/>
            <a:ext cx="2299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IEA : </a:t>
            </a:r>
            <a:r>
              <a:rPr lang="fr-FR" dirty="0" err="1"/>
              <a:t>Renewables</a:t>
            </a:r>
            <a:r>
              <a:rPr lang="fr-FR" dirty="0"/>
              <a:t> 2018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09FED5-A997-1A40-9CDC-274956AF78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8" b="23617"/>
          <a:stretch/>
        </p:blipFill>
        <p:spPr>
          <a:xfrm>
            <a:off x="0" y="1878185"/>
            <a:ext cx="12192000" cy="399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99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40</a:t>
            </a:fld>
            <a:endParaRPr lang="fr-FR" dirty="0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8A9912F0-7B50-2E44-83D2-C043B3321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" y="643014"/>
            <a:ext cx="20953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Solar </a:t>
            </a:r>
            <a:r>
              <a:rPr lang="fr-FR" sz="2800" b="1" u="sng" dirty="0" err="1">
                <a:cs typeface="Calibri" pitchFamily="34" charset="0"/>
              </a:rPr>
              <a:t>cooling</a:t>
            </a:r>
            <a:endParaRPr lang="fr-FR" sz="2800" b="1" u="sng" dirty="0">
              <a:cs typeface="Calibri" pitchFamily="34" charset="0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43EF5932-9284-3542-9A67-36733A9679E6}"/>
              </a:ext>
            </a:extLst>
          </p:cNvPr>
          <p:cNvGrpSpPr/>
          <p:nvPr/>
        </p:nvGrpSpPr>
        <p:grpSpPr>
          <a:xfrm>
            <a:off x="23206" y="1437643"/>
            <a:ext cx="7621539" cy="4783823"/>
            <a:chOff x="5364088" y="2276872"/>
            <a:chExt cx="5719806" cy="3489629"/>
          </a:xfrm>
        </p:grpSpPr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95CE18C9-D49D-5145-8D2F-74AA3AB28027}"/>
                </a:ext>
              </a:extLst>
            </p:cNvPr>
            <p:cNvGrpSpPr/>
            <p:nvPr/>
          </p:nvGrpSpPr>
          <p:grpSpPr>
            <a:xfrm>
              <a:off x="5364088" y="2276872"/>
              <a:ext cx="5719806" cy="3489629"/>
              <a:chOff x="1429307" y="2665067"/>
              <a:chExt cx="4877620" cy="2906808"/>
            </a:xfrm>
          </p:grpSpPr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1248BF3F-80FD-354D-96CE-186DADE224A3}"/>
                  </a:ext>
                </a:extLst>
              </p:cNvPr>
              <p:cNvCxnSpPr>
                <a:stCxn id="52" idx="1"/>
              </p:cNvCxnSpPr>
              <p:nvPr/>
            </p:nvCxnSpPr>
            <p:spPr>
              <a:xfrm flipH="1">
                <a:off x="2166151" y="3361076"/>
                <a:ext cx="813271" cy="1282824"/>
              </a:xfrm>
              <a:prstGeom prst="line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avec flèche 46">
                <a:extLst>
                  <a:ext uri="{FF2B5EF4-FFF2-40B4-BE49-F238E27FC236}">
                    <a16:creationId xmlns:a16="http://schemas.microsoft.com/office/drawing/2014/main" id="{074F23E3-CCDE-754E-8CF2-83551586E0E3}"/>
                  </a:ext>
                </a:extLst>
              </p:cNvPr>
              <p:cNvCxnSpPr/>
              <p:nvPr/>
            </p:nvCxnSpPr>
            <p:spPr>
              <a:xfrm flipH="1" flipV="1">
                <a:off x="1715317" y="2823099"/>
                <a:ext cx="6951" cy="243248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avec flèche 47">
                <a:extLst>
                  <a:ext uri="{FF2B5EF4-FFF2-40B4-BE49-F238E27FC236}">
                    <a16:creationId xmlns:a16="http://schemas.microsoft.com/office/drawing/2014/main" id="{627916EE-53DB-4445-90EE-271FAF12EB5F}"/>
                  </a:ext>
                </a:extLst>
              </p:cNvPr>
              <p:cNvCxnSpPr/>
              <p:nvPr/>
            </p:nvCxnSpPr>
            <p:spPr>
              <a:xfrm>
                <a:off x="1715316" y="5246704"/>
                <a:ext cx="4320000" cy="887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8A435432-4E48-104E-B4E7-CE074C9A1C11}"/>
                  </a:ext>
                </a:extLst>
              </p:cNvPr>
              <p:cNvSpPr txBox="1"/>
              <p:nvPr/>
            </p:nvSpPr>
            <p:spPr>
              <a:xfrm>
                <a:off x="1429307" y="2665067"/>
                <a:ext cx="206112" cy="358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200" dirty="0">
                    <a:latin typeface="Garamond" panose="02020404030301010803" pitchFamily="18" charset="0"/>
                  </a:rPr>
                  <a:t>P</a:t>
                </a:r>
              </a:p>
            </p:txBody>
          </p:sp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7B4ED74B-2524-F64C-98CD-46C51C62FD04}"/>
                  </a:ext>
                </a:extLst>
              </p:cNvPr>
              <p:cNvSpPr txBox="1"/>
              <p:nvPr/>
            </p:nvSpPr>
            <p:spPr>
              <a:xfrm>
                <a:off x="5850378" y="5212953"/>
                <a:ext cx="206112" cy="358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200" dirty="0">
                    <a:latin typeface="Garamond" panose="02020404030301010803" pitchFamily="18" charset="0"/>
                  </a:rPr>
                  <a:t>T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770F620-71EA-7549-A62E-BC5B5472D7FF}"/>
                  </a:ext>
                </a:extLst>
              </p:cNvPr>
              <p:cNvSpPr/>
              <p:nvPr/>
            </p:nvSpPr>
            <p:spPr>
              <a:xfrm>
                <a:off x="2095130" y="4643900"/>
                <a:ext cx="941033" cy="30184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2200" dirty="0">
                    <a:latin typeface="Garamond" panose="02020404030301010803" pitchFamily="18" charset="0"/>
                  </a:rPr>
                  <a:t>Evaporator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1146B38-81CE-3940-8BF6-60E4EE190380}"/>
                  </a:ext>
                </a:extLst>
              </p:cNvPr>
              <p:cNvSpPr/>
              <p:nvPr/>
            </p:nvSpPr>
            <p:spPr>
              <a:xfrm>
                <a:off x="2979422" y="3210155"/>
                <a:ext cx="941033" cy="30184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2200" dirty="0">
                    <a:latin typeface="Garamond" panose="02020404030301010803" pitchFamily="18" charset="0"/>
                  </a:rPr>
                  <a:t>Condenser</a:t>
                </a:r>
              </a:p>
            </p:txBody>
          </p:sp>
          <p:sp>
            <p:nvSpPr>
              <p:cNvPr id="53" name="Flèche droite 17">
                <a:extLst>
                  <a:ext uri="{FF2B5EF4-FFF2-40B4-BE49-F238E27FC236}">
                    <a16:creationId xmlns:a16="http://schemas.microsoft.com/office/drawing/2014/main" id="{31A38C9F-12C4-F446-AA9D-7B4607A0C7B5}"/>
                  </a:ext>
                </a:extLst>
              </p:cNvPr>
              <p:cNvSpPr/>
              <p:nvPr/>
            </p:nvSpPr>
            <p:spPr>
              <a:xfrm rot="5400000" flipH="1">
                <a:off x="2404111" y="5011003"/>
                <a:ext cx="266330" cy="146922"/>
              </a:xfrm>
              <a:prstGeom prst="rightArrow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2200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C259D776-BD7B-CB44-A771-F452D1D6844B}"/>
                  </a:ext>
                </a:extLst>
              </p:cNvPr>
              <p:cNvSpPr txBox="1"/>
              <p:nvPr/>
            </p:nvSpPr>
            <p:spPr>
              <a:xfrm>
                <a:off x="2571259" y="4969703"/>
                <a:ext cx="410367" cy="3589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200" dirty="0">
                    <a:latin typeface="Garamond" panose="02020404030301010803" pitchFamily="18" charset="0"/>
                  </a:rPr>
                  <a:t>Q</a:t>
                </a:r>
                <a:r>
                  <a:rPr lang="fr-FR" sz="2200" baseline="-25000" dirty="0">
                    <a:latin typeface="Garamond" panose="02020404030301010803" pitchFamily="18" charset="0"/>
                  </a:rPr>
                  <a:t>e</a:t>
                </a:r>
              </a:p>
            </p:txBody>
          </p:sp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F1068D09-3554-3445-B8DE-F71E5D3F315F}"/>
                  </a:ext>
                </a:extLst>
              </p:cNvPr>
              <p:cNvSpPr txBox="1"/>
              <p:nvPr/>
            </p:nvSpPr>
            <p:spPr>
              <a:xfrm>
                <a:off x="3352432" y="2942033"/>
                <a:ext cx="410367" cy="3589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200" dirty="0">
                    <a:latin typeface="Garamond" panose="02020404030301010803" pitchFamily="18" charset="0"/>
                  </a:rPr>
                  <a:t>Q</a:t>
                </a:r>
                <a:r>
                  <a:rPr lang="fr-FR" sz="2200" baseline="-25000" dirty="0">
                    <a:latin typeface="Garamond" panose="02020404030301010803" pitchFamily="18" charset="0"/>
                  </a:rPr>
                  <a:t>c</a:t>
                </a:r>
              </a:p>
            </p:txBody>
          </p:sp>
          <p:sp>
            <p:nvSpPr>
              <p:cNvPr id="56" name="Flèche droite 20">
                <a:extLst>
                  <a:ext uri="{FF2B5EF4-FFF2-40B4-BE49-F238E27FC236}">
                    <a16:creationId xmlns:a16="http://schemas.microsoft.com/office/drawing/2014/main" id="{BB3EFBB9-9E7A-5E4C-B717-6C975C1950C2}"/>
                  </a:ext>
                </a:extLst>
              </p:cNvPr>
              <p:cNvSpPr/>
              <p:nvPr/>
            </p:nvSpPr>
            <p:spPr>
              <a:xfrm rot="5400000" flipH="1">
                <a:off x="3215455" y="2973223"/>
                <a:ext cx="266330" cy="146922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2200" dirty="0">
                  <a:latin typeface="Garamond" panose="02020404030301010803" pitchFamily="18" charset="0"/>
                </a:endParaRPr>
              </a:p>
            </p:txBody>
          </p:sp>
          <p:cxnSp>
            <p:nvCxnSpPr>
              <p:cNvPr id="57" name="Connecteur droit 56">
                <a:extLst>
                  <a:ext uri="{FF2B5EF4-FFF2-40B4-BE49-F238E27FC236}">
                    <a16:creationId xmlns:a16="http://schemas.microsoft.com/office/drawing/2014/main" id="{337471AE-F40C-F041-A011-4FE73D611900}"/>
                  </a:ext>
                </a:extLst>
              </p:cNvPr>
              <p:cNvCxnSpPr>
                <a:stCxn id="59" idx="1"/>
              </p:cNvCxnSpPr>
              <p:nvPr/>
            </p:nvCxnSpPr>
            <p:spPr>
              <a:xfrm flipH="1">
                <a:off x="3791990" y="3361076"/>
                <a:ext cx="813271" cy="1282824"/>
              </a:xfrm>
              <a:prstGeom prst="line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46A2B33C-FBA2-F54E-8FEC-25B62122699B}"/>
                  </a:ext>
                </a:extLst>
              </p:cNvPr>
              <p:cNvSpPr/>
              <p:nvPr/>
            </p:nvSpPr>
            <p:spPr>
              <a:xfrm>
                <a:off x="3720969" y="4643900"/>
                <a:ext cx="941033" cy="30184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2200" dirty="0">
                    <a:latin typeface="Garamond" panose="02020404030301010803" pitchFamily="18" charset="0"/>
                  </a:rPr>
                  <a:t>Absorber</a:t>
                </a: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5C5E12A-876A-4B4F-981C-5E2994685A6F}"/>
                  </a:ext>
                </a:extLst>
              </p:cNvPr>
              <p:cNvSpPr/>
              <p:nvPr/>
            </p:nvSpPr>
            <p:spPr>
              <a:xfrm>
                <a:off x="4605261" y="3210155"/>
                <a:ext cx="941033" cy="30184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2200" dirty="0">
                    <a:latin typeface="Garamond" panose="02020404030301010803" pitchFamily="18" charset="0"/>
                  </a:rPr>
                  <a:t>Generator</a:t>
                </a:r>
              </a:p>
            </p:txBody>
          </p:sp>
          <p:sp>
            <p:nvSpPr>
              <p:cNvPr id="60" name="Flèche droite 24">
                <a:extLst>
                  <a:ext uri="{FF2B5EF4-FFF2-40B4-BE49-F238E27FC236}">
                    <a16:creationId xmlns:a16="http://schemas.microsoft.com/office/drawing/2014/main" id="{98F481FE-6193-1443-A69A-8C9C213A4D84}"/>
                  </a:ext>
                </a:extLst>
              </p:cNvPr>
              <p:cNvSpPr/>
              <p:nvPr/>
            </p:nvSpPr>
            <p:spPr>
              <a:xfrm rot="16200000" flipH="1" flipV="1">
                <a:off x="4029950" y="5011003"/>
                <a:ext cx="266330" cy="146922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2200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71F6A6FB-DFA3-E74A-95CD-37CADAD65079}"/>
                  </a:ext>
                </a:extLst>
              </p:cNvPr>
              <p:cNvSpPr txBox="1"/>
              <p:nvPr/>
            </p:nvSpPr>
            <p:spPr>
              <a:xfrm>
                <a:off x="4197098" y="4969703"/>
                <a:ext cx="408999" cy="3589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200" dirty="0">
                    <a:latin typeface="Garamond" panose="02020404030301010803" pitchFamily="18" charset="0"/>
                  </a:rPr>
                  <a:t>Q</a:t>
                </a:r>
                <a:r>
                  <a:rPr lang="fr-FR" sz="2200" baseline="-25000" dirty="0">
                    <a:latin typeface="Garamond" panose="02020404030301010803" pitchFamily="18" charset="0"/>
                  </a:rPr>
                  <a:t>a</a:t>
                </a:r>
              </a:p>
            </p:txBody>
          </p:sp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39A255F3-9E3C-7641-9DC1-63DE4839985A}"/>
                  </a:ext>
                </a:extLst>
              </p:cNvPr>
              <p:cNvSpPr txBox="1"/>
              <p:nvPr/>
            </p:nvSpPr>
            <p:spPr>
              <a:xfrm>
                <a:off x="4978271" y="2942033"/>
                <a:ext cx="415835" cy="3589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200" dirty="0">
                    <a:latin typeface="Garamond" panose="02020404030301010803" pitchFamily="18" charset="0"/>
                  </a:rPr>
                  <a:t>Q</a:t>
                </a:r>
                <a:r>
                  <a:rPr lang="fr-FR" sz="2200" baseline="-25000" dirty="0">
                    <a:latin typeface="Garamond" panose="02020404030301010803" pitchFamily="18" charset="0"/>
                  </a:rPr>
                  <a:t>g</a:t>
                </a:r>
              </a:p>
            </p:txBody>
          </p:sp>
          <p:sp>
            <p:nvSpPr>
              <p:cNvPr id="63" name="Flèche droite 27">
                <a:extLst>
                  <a:ext uri="{FF2B5EF4-FFF2-40B4-BE49-F238E27FC236}">
                    <a16:creationId xmlns:a16="http://schemas.microsoft.com/office/drawing/2014/main" id="{6253F065-E603-D142-8A6C-06FE3C860F1A}"/>
                  </a:ext>
                </a:extLst>
              </p:cNvPr>
              <p:cNvSpPr/>
              <p:nvPr/>
            </p:nvSpPr>
            <p:spPr>
              <a:xfrm rot="16200000" flipH="1" flipV="1">
                <a:off x="4841294" y="2973223"/>
                <a:ext cx="266330" cy="146922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200" dirty="0">
                  <a:latin typeface="Garamond" panose="02020404030301010803" pitchFamily="18" charset="0"/>
                </a:endParaRPr>
              </a:p>
            </p:txBody>
          </p:sp>
          <p:cxnSp>
            <p:nvCxnSpPr>
              <p:cNvPr id="64" name="Connecteur droit 63">
                <a:extLst>
                  <a:ext uri="{FF2B5EF4-FFF2-40B4-BE49-F238E27FC236}">
                    <a16:creationId xmlns:a16="http://schemas.microsoft.com/office/drawing/2014/main" id="{849AF5B3-34CB-2F41-BB10-DA375F20D3BF}"/>
                  </a:ext>
                </a:extLst>
              </p:cNvPr>
              <p:cNvCxnSpPr>
                <a:stCxn id="58" idx="3"/>
              </p:cNvCxnSpPr>
              <p:nvPr/>
            </p:nvCxnSpPr>
            <p:spPr>
              <a:xfrm flipV="1">
                <a:off x="4662002" y="3519995"/>
                <a:ext cx="815520" cy="1274826"/>
              </a:xfrm>
              <a:prstGeom prst="line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avec flèche 64">
                <a:extLst>
                  <a:ext uri="{FF2B5EF4-FFF2-40B4-BE49-F238E27FC236}">
                    <a16:creationId xmlns:a16="http://schemas.microsoft.com/office/drawing/2014/main" id="{BDF8E066-AEAE-1049-A66D-05665FF93122}"/>
                  </a:ext>
                </a:extLst>
              </p:cNvPr>
              <p:cNvCxnSpPr>
                <a:stCxn id="51" idx="3"/>
                <a:endCxn id="58" idx="1"/>
              </p:cNvCxnSpPr>
              <p:nvPr/>
            </p:nvCxnSpPr>
            <p:spPr>
              <a:xfrm>
                <a:off x="3036163" y="4794821"/>
                <a:ext cx="68480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avec flèche 65">
                <a:extLst>
                  <a:ext uri="{FF2B5EF4-FFF2-40B4-BE49-F238E27FC236}">
                    <a16:creationId xmlns:a16="http://schemas.microsoft.com/office/drawing/2014/main" id="{AABF4406-706C-A543-916B-3AE5DA270ACC}"/>
                  </a:ext>
                </a:extLst>
              </p:cNvPr>
              <p:cNvCxnSpPr>
                <a:stCxn id="59" idx="1"/>
                <a:endCxn id="52" idx="3"/>
              </p:cNvCxnSpPr>
              <p:nvPr/>
            </p:nvCxnSpPr>
            <p:spPr>
              <a:xfrm flipH="1">
                <a:off x="3920455" y="3361076"/>
                <a:ext cx="68480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E75D90B-EAB9-CA4A-9D61-4D09B2EB9996}"/>
                  </a:ext>
                </a:extLst>
              </p:cNvPr>
              <p:cNvSpPr/>
              <p:nvPr/>
            </p:nvSpPr>
            <p:spPr>
              <a:xfrm>
                <a:off x="4830684" y="3990989"/>
                <a:ext cx="941033" cy="30184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2200" dirty="0">
                    <a:latin typeface="Garamond" panose="02020404030301010803" pitchFamily="18" charset="0"/>
                  </a:rPr>
                  <a:t>Pump</a:t>
                </a:r>
              </a:p>
            </p:txBody>
          </p:sp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41CA995F-547C-2745-996C-3AB595065C21}"/>
                  </a:ext>
                </a:extLst>
              </p:cNvPr>
              <p:cNvSpPr txBox="1"/>
              <p:nvPr/>
            </p:nvSpPr>
            <p:spPr>
              <a:xfrm>
                <a:off x="5854184" y="4034881"/>
                <a:ext cx="452743" cy="3589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200" dirty="0">
                    <a:latin typeface="Garamond" panose="02020404030301010803" pitchFamily="18" charset="0"/>
                  </a:rPr>
                  <a:t>W</a:t>
                </a:r>
                <a:r>
                  <a:rPr lang="fr-FR" sz="2200" baseline="-25000" dirty="0">
                    <a:latin typeface="Garamond" panose="02020404030301010803" pitchFamily="18" charset="0"/>
                  </a:rPr>
                  <a:t>p</a:t>
                </a:r>
              </a:p>
            </p:txBody>
          </p:sp>
          <p:sp>
            <p:nvSpPr>
              <p:cNvPr id="69" name="Flèche droite 33">
                <a:extLst>
                  <a:ext uri="{FF2B5EF4-FFF2-40B4-BE49-F238E27FC236}">
                    <a16:creationId xmlns:a16="http://schemas.microsoft.com/office/drawing/2014/main" id="{AC60C78B-F78A-D64E-AF93-B4DBC0382CCD}"/>
                  </a:ext>
                </a:extLst>
              </p:cNvPr>
              <p:cNvSpPr/>
              <p:nvPr/>
            </p:nvSpPr>
            <p:spPr>
              <a:xfrm flipH="1">
                <a:off x="5642456" y="4098817"/>
                <a:ext cx="266330" cy="146922"/>
              </a:xfrm>
              <a:prstGeom prst="rightArrow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2200" dirty="0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B5A68287-B37E-3B4C-B6DF-9E88C6C651F6}"/>
                </a:ext>
              </a:extLst>
            </p:cNvPr>
            <p:cNvSpPr txBox="1"/>
            <p:nvPr/>
          </p:nvSpPr>
          <p:spPr>
            <a:xfrm>
              <a:off x="8413311" y="2863969"/>
              <a:ext cx="85824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+mn-lt"/>
                </a:rPr>
                <a:t>Vapor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7637499C-680B-C749-82F4-DFBA3669EFCD}"/>
                </a:ext>
              </a:extLst>
            </p:cNvPr>
            <p:cNvSpPr txBox="1"/>
            <p:nvPr/>
          </p:nvSpPr>
          <p:spPr>
            <a:xfrm>
              <a:off x="7376719" y="4514494"/>
              <a:ext cx="85824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+mn-lt"/>
                </a:rPr>
                <a:t>Vapor</a:t>
              </a:r>
            </a:p>
          </p:txBody>
        </p:sp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C96D276D-510F-A943-BED2-AAE017AF8AAD}"/>
                </a:ext>
              </a:extLst>
            </p:cNvPr>
            <p:cNvGrpSpPr/>
            <p:nvPr/>
          </p:nvGrpSpPr>
          <p:grpSpPr>
            <a:xfrm>
              <a:off x="7186902" y="3530055"/>
              <a:ext cx="790051" cy="723667"/>
              <a:chOff x="7139699" y="3745025"/>
              <a:chExt cx="1003743" cy="769469"/>
            </a:xfrm>
          </p:grpSpPr>
          <p:sp>
            <p:nvSpPr>
              <p:cNvPr id="44" name="Flèche courbée vers la droite 43">
                <a:extLst>
                  <a:ext uri="{FF2B5EF4-FFF2-40B4-BE49-F238E27FC236}">
                    <a16:creationId xmlns:a16="http://schemas.microsoft.com/office/drawing/2014/main" id="{EE8A2BA8-3CA6-5240-B481-4E7D86686E8F}"/>
                  </a:ext>
                </a:extLst>
              </p:cNvPr>
              <p:cNvSpPr/>
              <p:nvPr/>
            </p:nvSpPr>
            <p:spPr>
              <a:xfrm>
                <a:off x="7139699" y="3789040"/>
                <a:ext cx="475097" cy="725454"/>
              </a:xfrm>
              <a:prstGeom prst="curv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Flèche courbée vers la droite 44">
                <a:extLst>
                  <a:ext uri="{FF2B5EF4-FFF2-40B4-BE49-F238E27FC236}">
                    <a16:creationId xmlns:a16="http://schemas.microsoft.com/office/drawing/2014/main" id="{094EC13E-AB07-5346-914E-E43850689284}"/>
                  </a:ext>
                </a:extLst>
              </p:cNvPr>
              <p:cNvSpPr/>
              <p:nvPr/>
            </p:nvSpPr>
            <p:spPr>
              <a:xfrm rot="10800000">
                <a:off x="7668345" y="3745025"/>
                <a:ext cx="475097" cy="725454"/>
              </a:xfrm>
              <a:prstGeom prst="curv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42714D16-0DCD-3B47-84A7-A071CA6625A5}"/>
                </a:ext>
              </a:extLst>
            </p:cNvPr>
            <p:cNvGrpSpPr/>
            <p:nvPr/>
          </p:nvGrpSpPr>
          <p:grpSpPr>
            <a:xfrm>
              <a:off x="8740060" y="3530055"/>
              <a:ext cx="790051" cy="723667"/>
              <a:chOff x="7139699" y="3745025"/>
              <a:chExt cx="1003743" cy="769469"/>
            </a:xfrm>
          </p:grpSpPr>
          <p:sp>
            <p:nvSpPr>
              <p:cNvPr id="42" name="Flèche courbée vers la droite 41">
                <a:extLst>
                  <a:ext uri="{FF2B5EF4-FFF2-40B4-BE49-F238E27FC236}">
                    <a16:creationId xmlns:a16="http://schemas.microsoft.com/office/drawing/2014/main" id="{01C15D99-236B-3445-8C2B-312436F30BBB}"/>
                  </a:ext>
                </a:extLst>
              </p:cNvPr>
              <p:cNvSpPr/>
              <p:nvPr/>
            </p:nvSpPr>
            <p:spPr>
              <a:xfrm rot="10800000">
                <a:off x="7668345" y="3745025"/>
                <a:ext cx="475097" cy="725454"/>
              </a:xfrm>
              <a:prstGeom prst="curv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Flèche courbée vers la droite 42">
                <a:extLst>
                  <a:ext uri="{FF2B5EF4-FFF2-40B4-BE49-F238E27FC236}">
                    <a16:creationId xmlns:a16="http://schemas.microsoft.com/office/drawing/2014/main" id="{2B87FCA5-DBC7-224F-B128-09E311F88627}"/>
                  </a:ext>
                </a:extLst>
              </p:cNvPr>
              <p:cNvSpPr/>
              <p:nvPr/>
            </p:nvSpPr>
            <p:spPr>
              <a:xfrm>
                <a:off x="7139699" y="3789040"/>
                <a:ext cx="475097" cy="725454"/>
              </a:xfrm>
              <a:prstGeom prst="curv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9B56B74-7CB2-B145-9248-B29D1FD0949D}"/>
                </a:ext>
              </a:extLst>
            </p:cNvPr>
            <p:cNvSpPr txBox="1"/>
            <p:nvPr/>
          </p:nvSpPr>
          <p:spPr>
            <a:xfrm>
              <a:off x="7076610" y="2331369"/>
              <a:ext cx="178452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+mn-lt"/>
                </a:rPr>
                <a:t>Cooling tower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0F40CF40-2717-FD43-82BD-A033CDB40387}"/>
                </a:ext>
              </a:extLst>
            </p:cNvPr>
            <p:cNvSpPr txBox="1"/>
            <p:nvPr/>
          </p:nvSpPr>
          <p:spPr>
            <a:xfrm>
              <a:off x="8927035" y="5047920"/>
              <a:ext cx="178452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+mn-lt"/>
                </a:rPr>
                <a:t>Cooling tower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1A41D9FD-93A3-9947-A605-E6A3884C5D89}"/>
                </a:ext>
              </a:extLst>
            </p:cNvPr>
            <p:cNvSpPr txBox="1"/>
            <p:nvPr/>
          </p:nvSpPr>
          <p:spPr>
            <a:xfrm>
              <a:off x="9065213" y="2276872"/>
              <a:ext cx="160909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+mn-lt"/>
                </a:rPr>
                <a:t>Solar energy</a:t>
              </a:r>
            </a:p>
          </p:txBody>
        </p:sp>
      </p:grp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72FAE26C-29F4-0048-90DB-21398379BFF2}"/>
              </a:ext>
            </a:extLst>
          </p:cNvPr>
          <p:cNvCxnSpPr/>
          <p:nvPr/>
        </p:nvCxnSpPr>
        <p:spPr>
          <a:xfrm flipH="1">
            <a:off x="5202512" y="3263186"/>
            <a:ext cx="1052970" cy="3175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3" name="ZoneTexte 72">
            <a:extLst>
              <a:ext uri="{FF2B5EF4-FFF2-40B4-BE49-F238E27FC236}">
                <a16:creationId xmlns:a16="http://schemas.microsoft.com/office/drawing/2014/main" id="{30653D66-E917-A042-8B4B-16C999561A64}"/>
              </a:ext>
            </a:extLst>
          </p:cNvPr>
          <p:cNvSpPr txBox="1"/>
          <p:nvPr/>
        </p:nvSpPr>
        <p:spPr>
          <a:xfrm>
            <a:off x="5814447" y="3087642"/>
            <a:ext cx="2058577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+mn-lt"/>
              </a:rPr>
              <a:t>H</a:t>
            </a:r>
            <a:r>
              <a:rPr lang="en-US" sz="2200" b="1" baseline="-25000" dirty="0">
                <a:latin typeface="+mn-lt"/>
              </a:rPr>
              <a:t>2</a:t>
            </a:r>
            <a:r>
              <a:rPr lang="en-US" sz="2200" b="1" dirty="0">
                <a:latin typeface="+mn-lt"/>
              </a:rPr>
              <a:t>O + Ammonia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BC178A00-298F-1F44-ADBA-1F0AAB156EED}"/>
              </a:ext>
            </a:extLst>
          </p:cNvPr>
          <p:cNvSpPr txBox="1"/>
          <p:nvPr/>
        </p:nvSpPr>
        <p:spPr>
          <a:xfrm>
            <a:off x="8694962" y="1407433"/>
            <a:ext cx="32471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200" dirty="0">
              <a:latin typeface="+mn-lt"/>
            </a:endParaRPr>
          </a:p>
          <a:p>
            <a:r>
              <a:rPr lang="fr-FR" sz="2200" u="sng" dirty="0">
                <a:latin typeface="+mn-lt"/>
              </a:rPr>
              <a:t>Compression</a:t>
            </a:r>
          </a:p>
          <a:p>
            <a:r>
              <a:rPr lang="fr-FR" sz="2200" dirty="0">
                <a:latin typeface="+mn-lt"/>
              </a:rPr>
              <a:t>COP </a:t>
            </a:r>
            <a:r>
              <a:rPr lang="fr-FR" sz="2200" dirty="0" err="1">
                <a:latin typeface="+mn-lt"/>
              </a:rPr>
              <a:t>between</a:t>
            </a:r>
            <a:r>
              <a:rPr lang="fr-FR" sz="2200" dirty="0">
                <a:latin typeface="+mn-lt"/>
              </a:rPr>
              <a:t> 3 and 5</a:t>
            </a:r>
          </a:p>
          <a:p>
            <a:endParaRPr lang="fr-FR" sz="2200" dirty="0">
              <a:latin typeface="+mn-lt"/>
            </a:endParaRPr>
          </a:p>
          <a:p>
            <a:r>
              <a:rPr lang="fr-FR" sz="2200" u="sng" dirty="0">
                <a:latin typeface="+mn-lt"/>
              </a:rPr>
              <a:t>Absorption</a:t>
            </a:r>
          </a:p>
          <a:p>
            <a:r>
              <a:rPr lang="fr-FR" sz="2200" dirty="0">
                <a:latin typeface="+mn-lt"/>
              </a:rPr>
              <a:t>COP </a:t>
            </a:r>
            <a:r>
              <a:rPr lang="fr-FR" sz="2200" dirty="0" err="1">
                <a:latin typeface="+mn-lt"/>
              </a:rPr>
              <a:t>between</a:t>
            </a:r>
            <a:r>
              <a:rPr lang="fr-FR" sz="2200" dirty="0">
                <a:latin typeface="+mn-lt"/>
              </a:rPr>
              <a:t> 0,5 and 1,2</a:t>
            </a:r>
          </a:p>
        </p:txBody>
      </p:sp>
    </p:spTree>
    <p:extLst>
      <p:ext uri="{BB962C8B-B14F-4D97-AF65-F5344CB8AC3E}">
        <p14:creationId xmlns:p14="http://schemas.microsoft.com/office/powerpoint/2010/main" val="33835974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8A9912F0-7B50-2E44-83D2-C043B3321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" y="643014"/>
            <a:ext cx="37528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Solar </a:t>
            </a:r>
            <a:r>
              <a:rPr lang="fr-FR" sz="2800" b="1" u="sng" dirty="0" err="1">
                <a:cs typeface="Calibri" pitchFamily="34" charset="0"/>
              </a:rPr>
              <a:t>cooling</a:t>
            </a:r>
            <a:r>
              <a:rPr lang="fr-FR" sz="2800" b="1" u="sng" dirty="0">
                <a:cs typeface="Calibri" pitchFamily="34" charset="0"/>
              </a:rPr>
              <a:t>:  </a:t>
            </a:r>
            <a:r>
              <a:rPr lang="fr-FR" sz="2800" b="1" u="sng" dirty="0" err="1">
                <a:cs typeface="Calibri" pitchFamily="34" charset="0"/>
              </a:rPr>
              <a:t>Helioclim</a:t>
            </a:r>
            <a:endParaRPr lang="fr-FR" sz="2800" b="1" u="sng" dirty="0">
              <a:cs typeface="Calibri" pitchFamily="34" charset="0"/>
            </a:endParaRPr>
          </a:p>
        </p:txBody>
      </p:sp>
      <p:pic>
        <p:nvPicPr>
          <p:cNvPr id="70" name="Image 69">
            <a:extLst>
              <a:ext uri="{FF2B5EF4-FFF2-40B4-BE49-F238E27FC236}">
                <a16:creationId xmlns:a16="http://schemas.microsoft.com/office/drawing/2014/main" id="{C19BA237-2468-3C41-8637-277468707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141" y="1234912"/>
            <a:ext cx="10939859" cy="562308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EB61A26-3F70-1D46-8C8C-14F411AEEEAE}"/>
              </a:ext>
            </a:extLst>
          </p:cNvPr>
          <p:cNvSpPr txBox="1"/>
          <p:nvPr/>
        </p:nvSpPr>
        <p:spPr>
          <a:xfrm>
            <a:off x="3520440" y="1543050"/>
            <a:ext cx="614412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200" dirty="0" err="1"/>
              <a:t>Reversible</a:t>
            </a:r>
            <a:r>
              <a:rPr lang="fr-FR" sz="2200" dirty="0"/>
              <a:t> </a:t>
            </a:r>
            <a:r>
              <a:rPr lang="fr-FR" sz="2200" dirty="0" err="1"/>
              <a:t>solar</a:t>
            </a:r>
            <a:r>
              <a:rPr lang="fr-FR" sz="2200" dirty="0"/>
              <a:t> air </a:t>
            </a:r>
            <a:r>
              <a:rPr lang="fr-FR" sz="2200" dirty="0" err="1"/>
              <a:t>conditioning</a:t>
            </a:r>
            <a:r>
              <a:rPr lang="fr-FR" sz="2200" dirty="0"/>
              <a:t> system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A3F7E447-8CDF-3740-974D-41822FB80390}"/>
              </a:ext>
            </a:extLst>
          </p:cNvPr>
          <p:cNvSpPr txBox="1"/>
          <p:nvPr/>
        </p:nvSpPr>
        <p:spPr>
          <a:xfrm>
            <a:off x="1252141" y="3983362"/>
            <a:ext cx="2268299" cy="1388072"/>
          </a:xfrm>
          <a:prstGeom prst="rect">
            <a:avLst/>
          </a:prstGeom>
          <a:solidFill>
            <a:srgbClr val="89C3F3"/>
          </a:solidFill>
        </p:spPr>
        <p:txBody>
          <a:bodyPr wrap="square" rtlCol="0">
            <a:spAutoFit/>
          </a:bodyPr>
          <a:lstStyle/>
          <a:p>
            <a:r>
              <a:rPr lang="fr-FR" sz="1900" dirty="0"/>
              <a:t>Absorption Machine</a:t>
            </a:r>
            <a:endParaRPr lang="fr-FR" dirty="0"/>
          </a:p>
          <a:p>
            <a:r>
              <a:rPr lang="fr-FR" dirty="0"/>
              <a:t>4°C, -18°C and -60°C</a:t>
            </a:r>
          </a:p>
          <a:p>
            <a:r>
              <a:rPr lang="fr-FR" dirty="0"/>
              <a:t>DHW</a:t>
            </a:r>
          </a:p>
          <a:p>
            <a:r>
              <a:rPr lang="fr-FR" dirty="0"/>
              <a:t>Air </a:t>
            </a:r>
            <a:r>
              <a:rPr lang="fr-FR" dirty="0" err="1"/>
              <a:t>conditioning</a:t>
            </a:r>
            <a:endParaRPr lang="fr-FR" dirty="0"/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51A2CBE3-7FC7-7B40-9B1E-53824FFC57B3}"/>
              </a:ext>
            </a:extLst>
          </p:cNvPr>
          <p:cNvSpPr txBox="1"/>
          <p:nvPr/>
        </p:nvSpPr>
        <p:spPr>
          <a:xfrm>
            <a:off x="2118523" y="5552189"/>
            <a:ext cx="2282027" cy="1066446"/>
          </a:xfrm>
          <a:prstGeom prst="rect">
            <a:avLst/>
          </a:prstGeom>
          <a:solidFill>
            <a:srgbClr val="71B5F3"/>
          </a:solidFill>
        </p:spPr>
        <p:txBody>
          <a:bodyPr wrap="square" rtlCol="0">
            <a:spAutoFit/>
          </a:bodyPr>
          <a:lstStyle/>
          <a:p>
            <a:r>
              <a:rPr lang="fr-FR" sz="2000" dirty="0" err="1"/>
              <a:t>Innovative</a:t>
            </a:r>
            <a:r>
              <a:rPr lang="fr-FR" sz="2000" dirty="0"/>
              <a:t> </a:t>
            </a:r>
          </a:p>
          <a:p>
            <a:r>
              <a:rPr lang="fr-FR" sz="1900" dirty="0"/>
              <a:t>Storage</a:t>
            </a:r>
            <a:r>
              <a:rPr lang="fr-FR" dirty="0"/>
              <a:t>…</a:t>
            </a:r>
          </a:p>
          <a:p>
            <a:endParaRPr lang="fr-FR" dirty="0"/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936F41AB-54DC-DF46-92F3-7C93E0E8A887}"/>
              </a:ext>
            </a:extLst>
          </p:cNvPr>
          <p:cNvSpPr txBox="1"/>
          <p:nvPr/>
        </p:nvSpPr>
        <p:spPr>
          <a:xfrm>
            <a:off x="4730359" y="5691767"/>
            <a:ext cx="2104781" cy="1168012"/>
          </a:xfrm>
          <a:prstGeom prst="rect">
            <a:avLst/>
          </a:prstGeom>
          <a:solidFill>
            <a:srgbClr val="71B5F3"/>
          </a:solidFill>
        </p:spPr>
        <p:txBody>
          <a:bodyPr wrap="square" rtlCol="0">
            <a:spAutoFit/>
          </a:bodyPr>
          <a:lstStyle/>
          <a:p>
            <a:r>
              <a:rPr lang="fr-FR" sz="1900" dirty="0"/>
              <a:t>Backup</a:t>
            </a:r>
            <a:endParaRPr lang="fr-FR" dirty="0"/>
          </a:p>
          <a:p>
            <a:endParaRPr lang="fr-FR" dirty="0"/>
          </a:p>
          <a:p>
            <a:endParaRPr lang="fr-FR" sz="800" dirty="0"/>
          </a:p>
          <a:p>
            <a:endParaRPr lang="fr-FR" dirty="0"/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53B93562-4DDB-0D44-9C20-3C3F98396901}"/>
              </a:ext>
            </a:extLst>
          </p:cNvPr>
          <p:cNvSpPr txBox="1"/>
          <p:nvPr/>
        </p:nvSpPr>
        <p:spPr>
          <a:xfrm>
            <a:off x="7450699" y="5670460"/>
            <a:ext cx="2104781" cy="1061829"/>
          </a:xfrm>
          <a:prstGeom prst="rect">
            <a:avLst/>
          </a:prstGeom>
          <a:solidFill>
            <a:srgbClr val="71B5F3"/>
          </a:solidFill>
        </p:spPr>
        <p:txBody>
          <a:bodyPr wrap="square" rtlCol="0">
            <a:spAutoFit/>
          </a:bodyPr>
          <a:lstStyle/>
          <a:p>
            <a:r>
              <a:rPr lang="fr-FR" sz="1900" dirty="0"/>
              <a:t>Distribution</a:t>
            </a:r>
            <a:endParaRPr lang="fr-FR" dirty="0"/>
          </a:p>
          <a:p>
            <a:endParaRPr lang="fr-FR" dirty="0"/>
          </a:p>
          <a:p>
            <a:endParaRPr lang="fr-FR" sz="800" dirty="0"/>
          </a:p>
          <a:p>
            <a:endParaRPr lang="fr-FR" dirty="0"/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78AB5F8D-0834-454D-B7E2-6A4FA126A30F}"/>
              </a:ext>
            </a:extLst>
          </p:cNvPr>
          <p:cNvSpPr txBox="1"/>
          <p:nvPr/>
        </p:nvSpPr>
        <p:spPr>
          <a:xfrm>
            <a:off x="10087220" y="5415185"/>
            <a:ext cx="2027754" cy="784830"/>
          </a:xfrm>
          <a:prstGeom prst="rect">
            <a:avLst/>
          </a:prstGeom>
          <a:solidFill>
            <a:srgbClr val="71B5F3"/>
          </a:solidFill>
        </p:spPr>
        <p:txBody>
          <a:bodyPr wrap="square" rtlCol="0">
            <a:spAutoFit/>
          </a:bodyPr>
          <a:lstStyle/>
          <a:p>
            <a:r>
              <a:rPr lang="fr-FR" sz="1900" dirty="0"/>
              <a:t>Absorbeur</a:t>
            </a:r>
            <a:endParaRPr lang="fr-FR" dirty="0"/>
          </a:p>
          <a:p>
            <a:endParaRPr lang="fr-FR" sz="800" dirty="0"/>
          </a:p>
          <a:p>
            <a:endParaRPr lang="fr-FR" dirty="0"/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6DC3423F-63AF-CA4F-9CB2-BDD1983FB1EF}"/>
              </a:ext>
            </a:extLst>
          </p:cNvPr>
          <p:cNvSpPr txBox="1"/>
          <p:nvPr/>
        </p:nvSpPr>
        <p:spPr>
          <a:xfrm>
            <a:off x="10048706" y="2907800"/>
            <a:ext cx="2066267" cy="1049518"/>
          </a:xfrm>
          <a:prstGeom prst="rect">
            <a:avLst/>
          </a:prstGeom>
          <a:solidFill>
            <a:srgbClr val="C1DFFA"/>
          </a:solidFill>
        </p:spPr>
        <p:txBody>
          <a:bodyPr wrap="square" rtlCol="0">
            <a:spAutoFit/>
          </a:bodyPr>
          <a:lstStyle/>
          <a:p>
            <a:r>
              <a:rPr lang="fr-FR" sz="1900" dirty="0" err="1"/>
              <a:t>Parabolic</a:t>
            </a:r>
            <a:r>
              <a:rPr lang="fr-FR" sz="1900" dirty="0"/>
              <a:t> </a:t>
            </a:r>
            <a:r>
              <a:rPr lang="fr-FR" sz="1900" dirty="0" err="1"/>
              <a:t>solar</a:t>
            </a:r>
            <a:r>
              <a:rPr lang="fr-FR" sz="1900" dirty="0"/>
              <a:t> Collector</a:t>
            </a:r>
            <a:endParaRPr lang="fr-FR" sz="8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84937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8A9912F0-7B50-2E44-83D2-C043B3321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" y="643014"/>
            <a:ext cx="20953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Solar </a:t>
            </a:r>
            <a:r>
              <a:rPr lang="fr-FR" sz="2800" b="1" u="sng" dirty="0" err="1">
                <a:cs typeface="Calibri" pitchFamily="34" charset="0"/>
              </a:rPr>
              <a:t>cooling</a:t>
            </a:r>
            <a:endParaRPr lang="fr-FR" sz="2800" b="1" u="sng" dirty="0">
              <a:cs typeface="Calibri" pitchFamily="34" charset="0"/>
            </a:endParaRPr>
          </a:p>
        </p:txBody>
      </p:sp>
      <p:pic>
        <p:nvPicPr>
          <p:cNvPr id="74" name="Picture 2">
            <a:extLst>
              <a:ext uri="{FF2B5EF4-FFF2-40B4-BE49-F238E27FC236}">
                <a16:creationId xmlns:a16="http://schemas.microsoft.com/office/drawing/2014/main" id="{D2920549-076E-6243-8A60-F1246E806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61" y="1310121"/>
            <a:ext cx="5624275" cy="3712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ZoneTexte 74">
            <a:extLst>
              <a:ext uri="{FF2B5EF4-FFF2-40B4-BE49-F238E27FC236}">
                <a16:creationId xmlns:a16="http://schemas.microsoft.com/office/drawing/2014/main" id="{B9635F1D-9DE9-2E49-BF8F-A7210F9B7207}"/>
              </a:ext>
            </a:extLst>
          </p:cNvPr>
          <p:cNvSpPr txBox="1"/>
          <p:nvPr/>
        </p:nvSpPr>
        <p:spPr>
          <a:xfrm>
            <a:off x="191761" y="5166030"/>
            <a:ext cx="37312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u="sng" dirty="0">
                <a:latin typeface="Calibri" pitchFamily="34" charset="0"/>
              </a:rPr>
              <a:t>Cave de Banyuls (France), 1989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fr-FR" sz="2200" dirty="0">
                <a:latin typeface="Calibri" pitchFamily="34" charset="0"/>
              </a:rPr>
              <a:t> 130 m</a:t>
            </a:r>
            <a:r>
              <a:rPr lang="fr-FR" sz="2200" baseline="30000" dirty="0">
                <a:latin typeface="Calibri" pitchFamily="34" charset="0"/>
              </a:rPr>
              <a:t>2</a:t>
            </a:r>
            <a:r>
              <a:rPr lang="fr-FR" sz="2200" baseline="-25000" dirty="0">
                <a:latin typeface="Calibri" pitchFamily="34" charset="0"/>
              </a:rPr>
              <a:t> </a:t>
            </a:r>
            <a:r>
              <a:rPr lang="fr-FR" sz="2200" dirty="0">
                <a:latin typeface="Calibri" pitchFamily="34" charset="0"/>
              </a:rPr>
              <a:t> </a:t>
            </a:r>
            <a:r>
              <a:rPr lang="fr-FR" sz="2200" dirty="0" err="1">
                <a:latin typeface="Calibri" pitchFamily="34" charset="0"/>
              </a:rPr>
              <a:t>solar</a:t>
            </a:r>
            <a:r>
              <a:rPr lang="fr-FR" sz="2200" dirty="0">
                <a:latin typeface="Calibri" pitchFamily="34" charset="0"/>
              </a:rPr>
              <a:t> </a:t>
            </a:r>
            <a:r>
              <a:rPr lang="fr-FR" sz="2200" dirty="0" err="1">
                <a:latin typeface="Calibri" pitchFamily="34" charset="0"/>
              </a:rPr>
              <a:t>collector</a:t>
            </a:r>
            <a:r>
              <a:rPr lang="fr-FR" sz="2200" dirty="0">
                <a:latin typeface="Calibri" pitchFamily="34" charset="0"/>
              </a:rPr>
              <a:t>, 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fr-FR" sz="2200" dirty="0">
                <a:latin typeface="Calibri" pitchFamily="34" charset="0"/>
              </a:rPr>
              <a:t> 52 kW</a:t>
            </a:r>
          </a:p>
        </p:txBody>
      </p:sp>
      <p:pic>
        <p:nvPicPr>
          <p:cNvPr id="76" name="Picture 3">
            <a:extLst>
              <a:ext uri="{FF2B5EF4-FFF2-40B4-BE49-F238E27FC236}">
                <a16:creationId xmlns:a16="http://schemas.microsoft.com/office/drawing/2014/main" id="{36B43355-F736-BD45-9B4B-7497B27B1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3182" y="1311259"/>
            <a:ext cx="5164313" cy="3710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" name="ZoneTexte 76">
            <a:extLst>
              <a:ext uri="{FF2B5EF4-FFF2-40B4-BE49-F238E27FC236}">
                <a16:creationId xmlns:a16="http://schemas.microsoft.com/office/drawing/2014/main" id="{F70075D7-8EEE-E047-817E-D33AE296FE6F}"/>
              </a:ext>
            </a:extLst>
          </p:cNvPr>
          <p:cNvSpPr txBox="1"/>
          <p:nvPr/>
        </p:nvSpPr>
        <p:spPr>
          <a:xfrm>
            <a:off x="6073182" y="5038657"/>
            <a:ext cx="35628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u="sng" dirty="0">
                <a:latin typeface="Calibri" pitchFamily="34" charset="0"/>
              </a:rPr>
              <a:t>UW </a:t>
            </a:r>
            <a:r>
              <a:rPr lang="fr-FR" sz="2200" u="sng" dirty="0" err="1">
                <a:latin typeface="Calibri" pitchFamily="34" charset="0"/>
              </a:rPr>
              <a:t>college</a:t>
            </a:r>
            <a:r>
              <a:rPr lang="fr-FR" sz="2200" u="sng" dirty="0">
                <a:latin typeface="Calibri" pitchFamily="34" charset="0"/>
              </a:rPr>
              <a:t> (Singapore), 2012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fr-FR" sz="2200" dirty="0">
                <a:latin typeface="Calibri" pitchFamily="34" charset="0"/>
              </a:rPr>
              <a:t> 3 900 m</a:t>
            </a:r>
            <a:r>
              <a:rPr lang="fr-FR" sz="2200" baseline="30000" dirty="0">
                <a:latin typeface="Calibri" pitchFamily="34" charset="0"/>
              </a:rPr>
              <a:t>2</a:t>
            </a:r>
            <a:r>
              <a:rPr lang="fr-FR" sz="2200" baseline="-25000" dirty="0">
                <a:latin typeface="Calibri" pitchFamily="34" charset="0"/>
              </a:rPr>
              <a:t> </a:t>
            </a:r>
            <a:r>
              <a:rPr lang="fr-FR" sz="2200" dirty="0" err="1">
                <a:latin typeface="Calibri" pitchFamily="34" charset="0"/>
              </a:rPr>
              <a:t>solar</a:t>
            </a:r>
            <a:r>
              <a:rPr lang="fr-FR" sz="2200" dirty="0">
                <a:latin typeface="Calibri" pitchFamily="34" charset="0"/>
              </a:rPr>
              <a:t> </a:t>
            </a:r>
            <a:r>
              <a:rPr lang="fr-FR" sz="2200" dirty="0" err="1">
                <a:latin typeface="Calibri" pitchFamily="34" charset="0"/>
              </a:rPr>
              <a:t>collector</a:t>
            </a:r>
            <a:r>
              <a:rPr lang="fr-FR" sz="2200" dirty="0">
                <a:latin typeface="Calibri" pitchFamily="34" charset="0"/>
              </a:rPr>
              <a:t>, 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fr-FR" sz="2200" dirty="0">
                <a:latin typeface="Calibri" pitchFamily="34" charset="0"/>
              </a:rPr>
              <a:t> 1575 kW</a:t>
            </a:r>
          </a:p>
        </p:txBody>
      </p:sp>
    </p:spTree>
    <p:extLst>
      <p:ext uri="{BB962C8B-B14F-4D97-AF65-F5344CB8AC3E}">
        <p14:creationId xmlns:p14="http://schemas.microsoft.com/office/powerpoint/2010/main" val="7878708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43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C755C0C-4D26-504B-AED4-173D65FB8631}"/>
              </a:ext>
            </a:extLst>
          </p:cNvPr>
          <p:cNvSpPr txBox="1"/>
          <p:nvPr/>
        </p:nvSpPr>
        <p:spPr>
          <a:xfrm>
            <a:off x="674557" y="1588957"/>
            <a:ext cx="998600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600" dirty="0"/>
          </a:p>
          <a:p>
            <a:pPr marL="514350" indent="-514350">
              <a:buAutoNum type="arabicParenR"/>
            </a:pPr>
            <a:r>
              <a:rPr lang="en-US" sz="4400" i="1" dirty="0"/>
              <a:t>Solar thermal technologies</a:t>
            </a:r>
          </a:p>
          <a:p>
            <a:pPr marL="514350" indent="-514350">
              <a:buAutoNum type="arabicParenR"/>
            </a:pPr>
            <a:endParaRPr lang="en-US" sz="4400" i="1" dirty="0"/>
          </a:p>
          <a:p>
            <a:r>
              <a:rPr lang="en-US" sz="4400" b="1" u="sng" dirty="0"/>
              <a:t>2) Thermodynamic solar system</a:t>
            </a:r>
          </a:p>
          <a:p>
            <a:endParaRPr lang="en-US" sz="4400" i="1" dirty="0"/>
          </a:p>
          <a:p>
            <a:r>
              <a:rPr lang="en-US" sz="4400" i="1" dirty="0"/>
              <a:t>Conclusions and prospects</a:t>
            </a:r>
          </a:p>
          <a:p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9724090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 err="1">
                <a:solidFill>
                  <a:srgbClr val="FF9933"/>
                </a:solidFill>
              </a:rPr>
              <a:t>Thermodynamic</a:t>
            </a:r>
            <a:r>
              <a:rPr lang="fr-FR" sz="3600" b="0" dirty="0">
                <a:solidFill>
                  <a:srgbClr val="FF9933"/>
                </a:solidFill>
              </a:rPr>
              <a:t> </a:t>
            </a:r>
            <a:r>
              <a:rPr lang="fr-FR" sz="3600" b="0" dirty="0" err="1">
                <a:solidFill>
                  <a:srgbClr val="FF9933"/>
                </a:solidFill>
              </a:rPr>
              <a:t>solar</a:t>
            </a:r>
            <a:r>
              <a:rPr lang="fr-FR" sz="3600" b="0" dirty="0">
                <a:solidFill>
                  <a:srgbClr val="FF9933"/>
                </a:solidFill>
              </a:rPr>
              <a:t> system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44</a:t>
            </a:fld>
            <a:endParaRPr lang="fr-FR" dirty="0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CF0DEC3-B5F5-4C43-809C-798E655B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7411"/>
            <a:ext cx="42646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Sun radiation&gt;</a:t>
            </a:r>
            <a:r>
              <a:rPr lang="fr-FR" sz="2800" b="1" u="sng" dirty="0" err="1">
                <a:cs typeface="Calibri" pitchFamily="34" charset="0"/>
              </a:rPr>
              <a:t>heat</a:t>
            </a:r>
            <a:r>
              <a:rPr lang="fr-FR" sz="2800" b="1" u="sng" dirty="0">
                <a:cs typeface="Calibri" pitchFamily="34" charset="0"/>
              </a:rPr>
              <a:t>-&gt;power</a:t>
            </a: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id="{597C44D0-4FAF-6B49-8B8E-05001A788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8257" y="5488567"/>
            <a:ext cx="38849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28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Calibri" pitchFamily="34" charset="0"/>
              </a:rPr>
              <a:t>Why</a:t>
            </a: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Calibri" pitchFamily="34" charset="0"/>
              </a:rPr>
              <a:t> to </a:t>
            </a:r>
            <a:r>
              <a:rPr lang="fr-FR" sz="28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Calibri" pitchFamily="34" charset="0"/>
              </a:rPr>
              <a:t>concentrate</a:t>
            </a: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Calibri" pitchFamily="34" charset="0"/>
              </a:rPr>
              <a:t>?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290FA97-2289-A74E-BC96-13174D0A1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99" y="2274715"/>
            <a:ext cx="5598609" cy="373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1F213E0-F188-6241-9019-052BFB135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3788" y="1112413"/>
            <a:ext cx="5337836" cy="3573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6569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 err="1">
                <a:solidFill>
                  <a:srgbClr val="FF9933"/>
                </a:solidFill>
              </a:rPr>
              <a:t>Thermodynamic</a:t>
            </a:r>
            <a:r>
              <a:rPr lang="fr-FR" sz="3600" b="0" dirty="0">
                <a:solidFill>
                  <a:srgbClr val="FF9933"/>
                </a:solidFill>
              </a:rPr>
              <a:t> </a:t>
            </a:r>
            <a:r>
              <a:rPr lang="fr-FR" sz="3600" b="0" dirty="0" err="1">
                <a:solidFill>
                  <a:srgbClr val="FF9933"/>
                </a:solidFill>
              </a:rPr>
              <a:t>solar</a:t>
            </a:r>
            <a:r>
              <a:rPr lang="fr-FR" sz="3600" b="0" dirty="0">
                <a:solidFill>
                  <a:srgbClr val="FF9933"/>
                </a:solidFill>
              </a:rPr>
              <a:t> system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45</a:t>
            </a:fld>
            <a:endParaRPr lang="fr-FR" dirty="0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CF0DEC3-B5F5-4C43-809C-798E655B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7411"/>
            <a:ext cx="59395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 err="1">
                <a:cs typeface="Calibri" pitchFamily="34" charset="0"/>
              </a:rPr>
              <a:t>Why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concentrates</a:t>
            </a:r>
            <a:r>
              <a:rPr lang="fr-FR" sz="2800" b="1" u="sng" dirty="0">
                <a:cs typeface="Calibri" pitchFamily="34" charset="0"/>
              </a:rPr>
              <a:t> the </a:t>
            </a:r>
            <a:r>
              <a:rPr lang="fr-FR" sz="2800" b="1" u="sng" dirty="0" err="1">
                <a:cs typeface="Calibri" pitchFamily="34" charset="0"/>
              </a:rPr>
              <a:t>solar</a:t>
            </a:r>
            <a:r>
              <a:rPr lang="fr-FR" sz="2800" b="1" u="sng" dirty="0">
                <a:cs typeface="Calibri" pitchFamily="34" charset="0"/>
              </a:rPr>
              <a:t> radiation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A3F6356-F9EC-5749-BD97-DB8F856E19D4}"/>
                  </a:ext>
                </a:extLst>
              </p:cNvPr>
              <p:cNvSpPr/>
              <p:nvPr/>
            </p:nvSpPr>
            <p:spPr>
              <a:xfrm>
                <a:off x="1738536" y="2004982"/>
                <a:ext cx="5676618" cy="490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sSup>
                        <m:sSupPr>
                          <m:ctrlPr>
                            <a:rPr lang="el-GR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fr-F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fr-FR" sz="2200" i="1" smtClean="0">
                          <a:latin typeface="Cambria Math"/>
                        </a:rPr>
                        <m:t>𝐶𝑆</m:t>
                      </m:r>
                      <m:r>
                        <a:rPr lang="fr-FR" sz="2200">
                          <a:latin typeface="Cambria Math"/>
                        </a:rPr>
                        <m:t>=</m:t>
                      </m:r>
                      <m:r>
                        <a:rPr lang="fr-FR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fr-FR" sz="2200" i="1">
                          <a:latin typeface="Cambria Math"/>
                        </a:rPr>
                        <m:t>𝜎</m:t>
                      </m:r>
                      <m:r>
                        <a:rPr lang="fr-FR" sz="2200" i="1"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2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  <m:t>𝑎𝑏𝑠</m:t>
                              </m:r>
                            </m:sub>
                            <m:sup>
                              <m:r>
                                <a:rPr lang="fr-FR" sz="2200">
                                  <a:latin typeface="Cambria Math"/>
                                </a:rPr>
                                <m:t>4</m:t>
                              </m:r>
                            </m:sup>
                          </m:sSubSup>
                          <m:r>
                            <a:rPr lang="fr-FR" sz="2200" i="1">
                              <a:latin typeface="Cambria Math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2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  <m:t>𝑠𝑘𝑦</m:t>
                              </m:r>
                            </m:sub>
                            <m:sup>
                              <m:r>
                                <a:rPr lang="fr-FR" sz="2200">
                                  <a:latin typeface="Cambria Math"/>
                                </a:rPr>
                                <m:t>4</m:t>
                              </m:r>
                            </m:sup>
                          </m:sSubSup>
                        </m:e>
                      </m:d>
                      <m:r>
                        <a:rPr lang="fr-FR" sz="2200">
                          <a:latin typeface="Cambria Math"/>
                        </a:rPr>
                        <m:t>+</m:t>
                      </m:r>
                      <m:r>
                        <a:rPr lang="fr-FR" sz="2200" i="1">
                          <a:latin typeface="Cambria Math"/>
                        </a:rPr>
                        <m:t>h𝑆</m:t>
                      </m:r>
                      <m:r>
                        <a:rPr lang="fr-FR" sz="2200">
                          <a:latin typeface="Cambria Math"/>
                        </a:rPr>
                        <m:t>(</m:t>
                      </m:r>
                      <m:r>
                        <a:rPr lang="fr-FR" sz="22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fr-FR" sz="2200" b="0" i="1" baseline="-25000" smtClean="0">
                          <a:latin typeface="Cambria Math" panose="02040503050406030204" pitchFamily="18" charset="0"/>
                        </a:rPr>
                        <m:t>𝑎𝑏𝑠</m:t>
                      </m:r>
                      <m:r>
                        <a:rPr lang="fr-FR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2200" b="0" i="1" smtClean="0">
                          <a:latin typeface="Cambria Math" panose="02040503050406030204" pitchFamily="18" charset="0"/>
                        </a:rPr>
                        <m:t>𝑇𝑎𝑚</m:t>
                      </m:r>
                      <m:r>
                        <a:rPr lang="fr-FR" sz="2200" b="0" i="1" baseline="-25000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fr-FR" sz="220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fr-FR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A3F6356-F9EC-5749-BD97-DB8F856E1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536" y="2004982"/>
                <a:ext cx="5676618" cy="490775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>
            <a:extLst>
              <a:ext uri="{FF2B5EF4-FFF2-40B4-BE49-F238E27FC236}">
                <a16:creationId xmlns:a16="http://schemas.microsoft.com/office/drawing/2014/main" id="{11461BB1-6DA0-3440-878B-EA4D873BDFB9}"/>
              </a:ext>
            </a:extLst>
          </p:cNvPr>
          <p:cNvSpPr txBox="1"/>
          <p:nvPr/>
        </p:nvSpPr>
        <p:spPr>
          <a:xfrm>
            <a:off x="2143902" y="3149034"/>
            <a:ext cx="16941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>
                <a:latin typeface="+mj-lt"/>
              </a:rPr>
              <a:t>C = 1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2200" dirty="0">
                <a:latin typeface="+mj-lt"/>
              </a:rPr>
              <a:t>T</a:t>
            </a:r>
            <a:r>
              <a:rPr lang="fr-FR" sz="2200" baseline="-25000" dirty="0">
                <a:latin typeface="+mj-lt"/>
              </a:rPr>
              <a:t>abs</a:t>
            </a:r>
            <a:r>
              <a:rPr lang="fr-FR" sz="2200" dirty="0">
                <a:latin typeface="+mj-lt"/>
              </a:rPr>
              <a:t>= ??  °C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5E34129-E2EE-5D4A-A14C-E13321313BCB}"/>
              </a:ext>
            </a:extLst>
          </p:cNvPr>
          <p:cNvSpPr txBox="1"/>
          <p:nvPr/>
        </p:nvSpPr>
        <p:spPr>
          <a:xfrm>
            <a:off x="314138" y="1437077"/>
            <a:ext cx="57085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 err="1">
                <a:latin typeface="+mj-lt"/>
              </a:rPr>
              <a:t>Very</a:t>
            </a:r>
            <a:r>
              <a:rPr lang="fr-FR" sz="2200" dirty="0">
                <a:latin typeface="+mj-lt"/>
              </a:rPr>
              <a:t> </a:t>
            </a:r>
            <a:r>
              <a:rPr lang="fr-FR" sz="2200" dirty="0" err="1">
                <a:latin typeface="+mj-lt"/>
              </a:rPr>
              <a:t>simplified</a:t>
            </a:r>
            <a:r>
              <a:rPr lang="fr-FR" sz="2200" dirty="0">
                <a:latin typeface="+mj-lt"/>
              </a:rPr>
              <a:t> case: S=1 m</a:t>
            </a:r>
            <a:r>
              <a:rPr lang="fr-FR" sz="2200" baseline="30000" dirty="0">
                <a:latin typeface="+mj-lt"/>
              </a:rPr>
              <a:t>2</a:t>
            </a:r>
            <a:r>
              <a:rPr lang="fr-FR" sz="2200" dirty="0">
                <a:latin typeface="+mj-lt"/>
              </a:rPr>
              <a:t> and h= 10 W.m-</a:t>
            </a:r>
            <a:r>
              <a:rPr lang="fr-FR" sz="2200" baseline="30000" dirty="0">
                <a:latin typeface="+mj-lt"/>
              </a:rPr>
              <a:t>2</a:t>
            </a:r>
            <a:r>
              <a:rPr lang="fr-FR" sz="2200" dirty="0">
                <a:latin typeface="+mj-lt"/>
              </a:rPr>
              <a:t>.K</a:t>
            </a:r>
            <a:r>
              <a:rPr lang="fr-FR" sz="2200" baseline="30000" dirty="0">
                <a:latin typeface="+mj-lt"/>
              </a:rPr>
              <a:t>-1</a:t>
            </a:r>
            <a:endParaRPr lang="fr-FR" sz="2200" dirty="0">
              <a:latin typeface="+mj-lt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BE408E5-FE37-214C-B651-D50DB98A8EFC}"/>
              </a:ext>
            </a:extLst>
          </p:cNvPr>
          <p:cNvSpPr txBox="1"/>
          <p:nvPr/>
        </p:nvSpPr>
        <p:spPr>
          <a:xfrm>
            <a:off x="314138" y="2649549"/>
            <a:ext cx="49716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 err="1">
                <a:latin typeface="+mj-lt"/>
              </a:rPr>
              <a:t>Solar</a:t>
            </a:r>
            <a:r>
              <a:rPr lang="fr-FR" sz="2200" dirty="0">
                <a:latin typeface="+mj-lt"/>
              </a:rPr>
              <a:t> radiation 1000 W.m</a:t>
            </a:r>
            <a:r>
              <a:rPr lang="fr-FR" sz="2200" baseline="30000" dirty="0">
                <a:latin typeface="+mj-lt"/>
              </a:rPr>
              <a:t>-1</a:t>
            </a:r>
            <a:r>
              <a:rPr lang="fr-FR" sz="2200" dirty="0">
                <a:latin typeface="+mj-lt"/>
              </a:rPr>
              <a:t> and </a:t>
            </a:r>
            <a:r>
              <a:rPr lang="fr-FR" sz="2200" dirty="0" err="1">
                <a:latin typeface="+mj-lt"/>
              </a:rPr>
              <a:t>T</a:t>
            </a:r>
            <a:r>
              <a:rPr lang="fr-FR" sz="2200" baseline="-25000" dirty="0" err="1">
                <a:latin typeface="+mj-lt"/>
              </a:rPr>
              <a:t>amb</a:t>
            </a:r>
            <a:r>
              <a:rPr lang="fr-FR" sz="2200" dirty="0">
                <a:latin typeface="+mj-lt"/>
              </a:rPr>
              <a:t>= 20°C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9A7DCC6-1FBD-954C-BD45-4E4DD825BD87}"/>
              </a:ext>
            </a:extLst>
          </p:cNvPr>
          <p:cNvSpPr txBox="1"/>
          <p:nvPr/>
        </p:nvSpPr>
        <p:spPr>
          <a:xfrm>
            <a:off x="3969626" y="3149034"/>
            <a:ext cx="15659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>
                <a:latin typeface="+mj-lt"/>
              </a:rPr>
              <a:t>C = 100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sz="2200" dirty="0">
                <a:latin typeface="+mj-lt"/>
              </a:rPr>
              <a:t>T</a:t>
            </a:r>
            <a:r>
              <a:rPr lang="fr-FR" sz="2200" baseline="-25000" dirty="0">
                <a:latin typeface="+mj-lt"/>
              </a:rPr>
              <a:t>abs</a:t>
            </a:r>
            <a:r>
              <a:rPr lang="fr-FR" sz="2200" dirty="0">
                <a:latin typeface="+mj-lt"/>
              </a:rPr>
              <a:t>= ??°C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04B4773-EDDA-0040-9D53-F77CD4C3B63E}"/>
              </a:ext>
            </a:extLst>
          </p:cNvPr>
          <p:cNvSpPr txBox="1"/>
          <p:nvPr/>
        </p:nvSpPr>
        <p:spPr>
          <a:xfrm>
            <a:off x="314138" y="4354819"/>
            <a:ext cx="44810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>
                <a:latin typeface="+mj-lt"/>
              </a:rPr>
              <a:t>If a part of </a:t>
            </a:r>
            <a:r>
              <a:rPr lang="fr-FR" sz="2200" dirty="0" err="1">
                <a:latin typeface="+mj-lt"/>
              </a:rPr>
              <a:t>heat</a:t>
            </a:r>
            <a:r>
              <a:rPr lang="fr-FR" sz="2200" dirty="0">
                <a:latin typeface="+mj-lt"/>
              </a:rPr>
              <a:t> </a:t>
            </a:r>
            <a:r>
              <a:rPr lang="fr-FR" sz="2200" dirty="0" err="1">
                <a:latin typeface="+mj-lt"/>
              </a:rPr>
              <a:t>is</a:t>
            </a:r>
            <a:r>
              <a:rPr lang="fr-FR" sz="2200" dirty="0">
                <a:latin typeface="+mj-lt"/>
              </a:rPr>
              <a:t> use for power cycle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683B93A-C901-0440-8ADB-286CDCCA3C09}"/>
                  </a:ext>
                </a:extLst>
              </p:cNvPr>
              <p:cNvSpPr/>
              <p:nvPr/>
            </p:nvSpPr>
            <p:spPr>
              <a:xfrm>
                <a:off x="314138" y="5630516"/>
                <a:ext cx="5082097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200" b="0" dirty="0">
                    <a:latin typeface="+mj-lt"/>
                  </a:rPr>
                  <a:t>Si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FR" sz="2200" b="0" i="1" smtClean="0">
                            <a:latin typeface="Cambria Math"/>
                          </a:rPr>
                          <m:t>𝑢</m:t>
                        </m:r>
                      </m:sub>
                    </m:sSub>
                    <m:r>
                      <a:rPr lang="fr-FR" sz="2200" b="0" i="1" smtClean="0">
                        <a:latin typeface="Cambria Math"/>
                      </a:rPr>
                      <m:t>=0,9∗</m:t>
                    </m:r>
                    <m:r>
                      <a:rPr lang="fr-F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sSup>
                      <m:sSupPr>
                        <m:ctrlPr>
                          <a:rPr lang="fr-F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fr-F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fr-FR" sz="2200" i="1">
                        <a:latin typeface="Cambria Math"/>
                      </a:rPr>
                      <m:t>𝐶𝑆</m:t>
                    </m:r>
                  </m:oMath>
                </a14:m>
                <a:r>
                  <a:rPr lang="fr-FR" sz="2200" dirty="0">
                    <a:latin typeface="+mj-lt"/>
                  </a:rPr>
                  <a:t> et C= 100; T</a:t>
                </a:r>
                <a:r>
                  <a:rPr lang="fr-FR" sz="2200" baseline="-25000" dirty="0">
                    <a:latin typeface="+mj-lt"/>
                  </a:rPr>
                  <a:t>abs</a:t>
                </a:r>
                <a:r>
                  <a:rPr lang="fr-FR" sz="2200" dirty="0">
                    <a:latin typeface="+mj-lt"/>
                  </a:rPr>
                  <a:t>= ?? °C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683B93A-C901-0440-8ADB-286CDCCA3C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138" y="5630516"/>
                <a:ext cx="5082097" cy="430887"/>
              </a:xfrm>
              <a:prstGeom prst="rect">
                <a:avLst/>
              </a:prstGeom>
              <a:blipFill>
                <a:blip r:embed="rId4"/>
                <a:stretch>
                  <a:fillRect l="-1496" t="-5714" r="-499" b="-28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6011BD7-C828-7E4F-A2DC-E3DA0C2164DA}"/>
                  </a:ext>
                </a:extLst>
              </p:cNvPr>
              <p:cNvSpPr/>
              <p:nvPr/>
            </p:nvSpPr>
            <p:spPr>
              <a:xfrm>
                <a:off x="1738536" y="4936794"/>
                <a:ext cx="6497291" cy="490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sSup>
                        <m:sSupPr>
                          <m:ctrlPr>
                            <a:rPr lang="el-GR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fr-F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fr-FR" sz="2200" i="1" smtClean="0">
                          <a:latin typeface="Cambria Math"/>
                        </a:rPr>
                        <m:t>𝐶𝑆</m:t>
                      </m:r>
                      <m:r>
                        <a:rPr lang="fr-FR" sz="2200">
                          <a:latin typeface="Cambria Math"/>
                        </a:rPr>
                        <m:t>=</m:t>
                      </m:r>
                      <m:r>
                        <a:rPr lang="fr-FR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fr-FR" sz="2200" i="1">
                          <a:latin typeface="Cambria Math"/>
                        </a:rPr>
                        <m:t>𝜎</m:t>
                      </m:r>
                      <m:r>
                        <a:rPr lang="fr-FR" sz="2200" i="1"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2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  <m:t>𝑎𝑏𝑠</m:t>
                              </m:r>
                            </m:sub>
                            <m:sup>
                              <m:r>
                                <a:rPr lang="fr-FR" sz="2200">
                                  <a:latin typeface="Cambria Math"/>
                                </a:rPr>
                                <m:t>4</m:t>
                              </m:r>
                            </m:sup>
                          </m:sSubSup>
                          <m:r>
                            <a:rPr lang="fr-FR" sz="2200" i="1">
                              <a:latin typeface="Cambria Math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2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  <m:t>𝑠𝑘𝑦</m:t>
                              </m:r>
                            </m:sub>
                            <m:sup>
                              <m:r>
                                <a:rPr lang="fr-FR" sz="2200">
                                  <a:latin typeface="Cambria Math"/>
                                </a:rPr>
                                <m:t>4</m:t>
                              </m:r>
                            </m:sup>
                          </m:sSubSup>
                        </m:e>
                      </m:d>
                      <m:r>
                        <a:rPr lang="fr-FR" sz="2200">
                          <a:latin typeface="Cambria Math"/>
                        </a:rPr>
                        <m:t>+</m:t>
                      </m:r>
                      <m:r>
                        <a:rPr lang="fr-FR" sz="2200" i="1">
                          <a:latin typeface="Cambria Math"/>
                        </a:rPr>
                        <m:t>h𝑆</m:t>
                      </m:r>
                      <m:d>
                        <m:d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200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fr-FR" sz="2200" i="1" baseline="-25000">
                              <a:latin typeface="Cambria Math" panose="02040503050406030204" pitchFamily="18" charset="0"/>
                            </a:rPr>
                            <m:t>𝑎𝑏𝑠</m:t>
                          </m:r>
                          <m:r>
                            <a:rPr lang="fr-FR" sz="2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200" i="1">
                              <a:latin typeface="Cambria Math" panose="02040503050406030204" pitchFamily="18" charset="0"/>
                            </a:rPr>
                            <m:t>𝑇𝑎𝑚</m:t>
                          </m:r>
                          <m:r>
                            <a:rPr lang="fr-FR" sz="2200" b="0" i="1" baseline="-2500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fr-FR" sz="22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</m:oMath>
                  </m:oMathPara>
                </a14:m>
                <a:endParaRPr lang="fr-FR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6011BD7-C828-7E4F-A2DC-E3DA0C2164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536" y="4936794"/>
                <a:ext cx="6497291" cy="490775"/>
              </a:xfrm>
              <a:prstGeom prst="rect">
                <a:avLst/>
              </a:prstGeom>
              <a:blipFill>
                <a:blip r:embed="rId5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73625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 err="1">
                <a:solidFill>
                  <a:srgbClr val="FF9933"/>
                </a:solidFill>
              </a:rPr>
              <a:t>Thermodynamic</a:t>
            </a:r>
            <a:r>
              <a:rPr lang="fr-FR" sz="3600" b="0" dirty="0">
                <a:solidFill>
                  <a:srgbClr val="FF9933"/>
                </a:solidFill>
              </a:rPr>
              <a:t> </a:t>
            </a:r>
            <a:r>
              <a:rPr lang="fr-FR" sz="3600" b="0" dirty="0" err="1">
                <a:solidFill>
                  <a:srgbClr val="FF9933"/>
                </a:solidFill>
              </a:rPr>
              <a:t>solar</a:t>
            </a:r>
            <a:r>
              <a:rPr lang="fr-FR" sz="3600" b="0" dirty="0">
                <a:solidFill>
                  <a:srgbClr val="FF9933"/>
                </a:solidFill>
              </a:rPr>
              <a:t> system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46</a:t>
            </a:fld>
            <a:endParaRPr lang="fr-FR" dirty="0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CF0DEC3-B5F5-4C43-809C-798E655B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7411"/>
            <a:ext cx="59395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 err="1">
                <a:cs typeface="Calibri" pitchFamily="34" charset="0"/>
              </a:rPr>
              <a:t>Why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concentrates</a:t>
            </a:r>
            <a:r>
              <a:rPr lang="fr-FR" sz="2800" b="1" u="sng" dirty="0">
                <a:cs typeface="Calibri" pitchFamily="34" charset="0"/>
              </a:rPr>
              <a:t> the </a:t>
            </a:r>
            <a:r>
              <a:rPr lang="fr-FR" sz="2800" b="1" u="sng" dirty="0" err="1">
                <a:cs typeface="Calibri" pitchFamily="34" charset="0"/>
              </a:rPr>
              <a:t>solar</a:t>
            </a:r>
            <a:r>
              <a:rPr lang="fr-FR" sz="2800" b="1" u="sng" dirty="0">
                <a:cs typeface="Calibri" pitchFamily="34" charset="0"/>
              </a:rPr>
              <a:t> radiation ?</a:t>
            </a:r>
          </a:p>
        </p:txBody>
      </p:sp>
      <p:pic>
        <p:nvPicPr>
          <p:cNvPr id="15" name="Picture 2" descr="http://pubs.rsc.org/services/images/RSCpubs.ePlatform.Service.FreeContent.ImageService.svc/ImageService/Articleimage/2012/EE/c2ee21275g/c2ee21275g-f2.gif">
            <a:extLst>
              <a:ext uri="{FF2B5EF4-FFF2-40B4-BE49-F238E27FC236}">
                <a16:creationId xmlns:a16="http://schemas.microsoft.com/office/drawing/2014/main" id="{6E24E395-97DF-9640-84B6-4F448A052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559" y="1626615"/>
            <a:ext cx="6713457" cy="518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13E6445-6D8B-F54C-9E8C-08C5A03025B5}"/>
              </a:ext>
            </a:extLst>
          </p:cNvPr>
          <p:cNvSpPr txBox="1"/>
          <p:nvPr/>
        </p:nvSpPr>
        <p:spPr>
          <a:xfrm>
            <a:off x="220871" y="4934988"/>
            <a:ext cx="23571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latin typeface="+mj-lt"/>
              </a:rPr>
              <a:t>Focus on a point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9A11F9C-9D5C-3241-ACF3-9AAE2CE9A168}"/>
              </a:ext>
            </a:extLst>
          </p:cNvPr>
          <p:cNvSpPr txBox="1"/>
          <p:nvPr/>
        </p:nvSpPr>
        <p:spPr>
          <a:xfrm>
            <a:off x="199231" y="2454113"/>
            <a:ext cx="21528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latin typeface="+mj-lt"/>
              </a:rPr>
              <a:t>Focus on a line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C42D608-A9AB-8B40-B735-78A20FAE54A3}"/>
              </a:ext>
            </a:extLst>
          </p:cNvPr>
          <p:cNvSpPr txBox="1"/>
          <p:nvPr/>
        </p:nvSpPr>
        <p:spPr>
          <a:xfrm>
            <a:off x="2687944" y="1197639"/>
            <a:ext cx="24393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 err="1">
                <a:latin typeface="+mj-lt"/>
              </a:rPr>
              <a:t>Moving</a:t>
            </a:r>
            <a:r>
              <a:rPr lang="fr-FR" sz="2200" dirty="0">
                <a:latin typeface="+mj-lt"/>
              </a:rPr>
              <a:t> absorber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A7DB630-C1A0-924E-B4BE-CEA0240180B8}"/>
              </a:ext>
            </a:extLst>
          </p:cNvPr>
          <p:cNvSpPr txBox="1"/>
          <p:nvPr/>
        </p:nvSpPr>
        <p:spPr>
          <a:xfrm>
            <a:off x="6427856" y="1197639"/>
            <a:ext cx="21474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 err="1">
                <a:latin typeface="+mj-lt"/>
              </a:rPr>
              <a:t>Fixed</a:t>
            </a:r>
            <a:r>
              <a:rPr lang="fr-FR" sz="2200" dirty="0">
                <a:latin typeface="+mj-lt"/>
              </a:rPr>
              <a:t> absorber</a:t>
            </a:r>
          </a:p>
        </p:txBody>
      </p:sp>
    </p:spTree>
    <p:extLst>
      <p:ext uri="{BB962C8B-B14F-4D97-AF65-F5344CB8AC3E}">
        <p14:creationId xmlns:p14="http://schemas.microsoft.com/office/powerpoint/2010/main" val="27908634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 err="1">
                <a:solidFill>
                  <a:srgbClr val="FF9933"/>
                </a:solidFill>
              </a:rPr>
              <a:t>Thermodynamic</a:t>
            </a:r>
            <a:r>
              <a:rPr lang="fr-FR" sz="3600" b="0" dirty="0">
                <a:solidFill>
                  <a:srgbClr val="FF9933"/>
                </a:solidFill>
              </a:rPr>
              <a:t> </a:t>
            </a:r>
            <a:r>
              <a:rPr lang="fr-FR" sz="3600" b="0" dirty="0" err="1">
                <a:solidFill>
                  <a:srgbClr val="FF9933"/>
                </a:solidFill>
              </a:rPr>
              <a:t>solar</a:t>
            </a:r>
            <a:r>
              <a:rPr lang="fr-FR" sz="3600" b="0" dirty="0">
                <a:solidFill>
                  <a:srgbClr val="FF9933"/>
                </a:solidFill>
              </a:rPr>
              <a:t> system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47</a:t>
            </a:fld>
            <a:endParaRPr lang="fr-FR" dirty="0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CF0DEC3-B5F5-4C43-809C-798E655B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7411"/>
            <a:ext cx="44103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Impact of </a:t>
            </a:r>
            <a:r>
              <a:rPr lang="fr-FR" sz="2800" b="1" u="sng" dirty="0" err="1">
                <a:cs typeface="Calibri" pitchFamily="34" charset="0"/>
              </a:rPr>
              <a:t>optical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properties</a:t>
            </a:r>
            <a:r>
              <a:rPr lang="fr-FR" sz="2800" b="1" u="sng" dirty="0">
                <a:cs typeface="Calibri" pitchFamily="34" charset="0"/>
              </a:rPr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C8BE726-F751-0B4F-8E0D-D183F7995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00" y="1587503"/>
            <a:ext cx="78486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042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 err="1">
                <a:solidFill>
                  <a:srgbClr val="FF9933"/>
                </a:solidFill>
              </a:rPr>
              <a:t>Thermodynamic</a:t>
            </a:r>
            <a:r>
              <a:rPr lang="fr-FR" sz="3600" b="0" dirty="0">
                <a:solidFill>
                  <a:srgbClr val="FF9933"/>
                </a:solidFill>
              </a:rPr>
              <a:t> </a:t>
            </a:r>
            <a:r>
              <a:rPr lang="fr-FR" sz="3600" b="0" dirty="0" err="1">
                <a:solidFill>
                  <a:srgbClr val="FF9933"/>
                </a:solidFill>
              </a:rPr>
              <a:t>solar</a:t>
            </a:r>
            <a:r>
              <a:rPr lang="fr-FR" sz="3600" b="0" dirty="0">
                <a:solidFill>
                  <a:srgbClr val="FF9933"/>
                </a:solidFill>
              </a:rPr>
              <a:t> system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48</a:t>
            </a:fld>
            <a:endParaRPr lang="fr-FR" dirty="0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CF0DEC3-B5F5-4C43-809C-798E655B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7411"/>
            <a:ext cx="44103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Impact of </a:t>
            </a:r>
            <a:r>
              <a:rPr lang="fr-FR" sz="2800" b="1" u="sng" dirty="0" err="1">
                <a:cs typeface="Calibri" pitchFamily="34" charset="0"/>
              </a:rPr>
              <a:t>optical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properties</a:t>
            </a:r>
            <a:r>
              <a:rPr lang="fr-FR" sz="2800" b="1" u="sng" dirty="0">
                <a:cs typeface="Calibri" pitchFamily="34" charset="0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818AC50-40CF-4644-924B-EAEB33E80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142" y="1178146"/>
            <a:ext cx="8217659" cy="567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628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 err="1">
                <a:solidFill>
                  <a:srgbClr val="FF9933"/>
                </a:solidFill>
              </a:rPr>
              <a:t>Thermodynamic</a:t>
            </a:r>
            <a:r>
              <a:rPr lang="fr-FR" sz="3600" b="0" dirty="0">
                <a:solidFill>
                  <a:srgbClr val="FF9933"/>
                </a:solidFill>
              </a:rPr>
              <a:t> </a:t>
            </a:r>
            <a:r>
              <a:rPr lang="fr-FR" sz="3600" b="0" dirty="0" err="1">
                <a:solidFill>
                  <a:srgbClr val="FF9933"/>
                </a:solidFill>
              </a:rPr>
              <a:t>solar</a:t>
            </a:r>
            <a:r>
              <a:rPr lang="fr-FR" sz="3600" b="0" dirty="0">
                <a:solidFill>
                  <a:srgbClr val="FF9933"/>
                </a:solidFill>
              </a:rPr>
              <a:t> system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49</a:t>
            </a:fld>
            <a:endParaRPr lang="fr-FR" dirty="0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CF0DEC3-B5F5-4C43-809C-798E655B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7411"/>
            <a:ext cx="44103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Impact of </a:t>
            </a:r>
            <a:r>
              <a:rPr lang="fr-FR" sz="2800" b="1" u="sng" dirty="0" err="1">
                <a:cs typeface="Calibri" pitchFamily="34" charset="0"/>
              </a:rPr>
              <a:t>optical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properties</a:t>
            </a:r>
            <a:r>
              <a:rPr lang="fr-FR" sz="2800" b="1" u="sng" dirty="0">
                <a:cs typeface="Calibri" pitchFamily="34" charset="0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38C54D1-CDE2-2B44-BBF1-76927F542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486" y="1302541"/>
            <a:ext cx="8341177" cy="556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57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EF966B35-CC58-7B4F-AD81-FB341F9DE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7411"/>
            <a:ext cx="19822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latin typeface="+mn-lt"/>
                <a:cs typeface="Calibri" pitchFamily="34" charset="0"/>
              </a:rPr>
              <a:t>The </a:t>
            </a:r>
            <a:r>
              <a:rPr lang="en-US" sz="2800" b="1" u="sng" dirty="0">
                <a:latin typeface="+mn-lt"/>
                <a:cs typeface="Calibri" pitchFamily="34" charset="0"/>
              </a:rPr>
              <a:t>market</a:t>
            </a:r>
            <a:r>
              <a:rPr lang="fr-FR" sz="2800" b="1" u="sng" dirty="0">
                <a:latin typeface="+mn-lt"/>
                <a:cs typeface="Calibri" pitchFamily="34" charset="0"/>
              </a:rPr>
              <a:t>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C3252D8-3998-844F-A172-C1421CDE6F3C}"/>
              </a:ext>
            </a:extLst>
          </p:cNvPr>
          <p:cNvSpPr txBox="1"/>
          <p:nvPr/>
        </p:nvSpPr>
        <p:spPr>
          <a:xfrm>
            <a:off x="4025342" y="6013916"/>
            <a:ext cx="2614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Total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consumption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02AE11A-7625-104A-AB2B-7C1AE71DF49F}"/>
              </a:ext>
            </a:extLst>
          </p:cNvPr>
          <p:cNvSpPr txBox="1"/>
          <p:nvPr/>
        </p:nvSpPr>
        <p:spPr>
          <a:xfrm>
            <a:off x="6827562" y="3041747"/>
            <a:ext cx="1030539" cy="36933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Not </a:t>
            </a:r>
            <a:r>
              <a:rPr lang="fr-FR" dirty="0" err="1"/>
              <a:t>Heat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106855C-2F40-124D-8119-FD26C2E1B598}"/>
              </a:ext>
            </a:extLst>
          </p:cNvPr>
          <p:cNvSpPr txBox="1"/>
          <p:nvPr/>
        </p:nvSpPr>
        <p:spPr>
          <a:xfrm>
            <a:off x="2570659" y="5362908"/>
            <a:ext cx="154414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/>
              <a:t>Industrial</a:t>
            </a:r>
            <a:r>
              <a:rPr lang="fr-FR" dirty="0"/>
              <a:t> </a:t>
            </a:r>
            <a:r>
              <a:rPr lang="fr-FR" dirty="0" err="1"/>
              <a:t>heat</a:t>
            </a:r>
            <a:endParaRPr lang="fr-FR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EC73F35-EF3F-C744-BA09-75A3A844298A}"/>
              </a:ext>
            </a:extLst>
          </p:cNvPr>
          <p:cNvGrpSpPr/>
          <p:nvPr/>
        </p:nvGrpSpPr>
        <p:grpSpPr>
          <a:xfrm>
            <a:off x="3712463" y="2664288"/>
            <a:ext cx="3240000" cy="3240000"/>
            <a:chOff x="2542032" y="1325663"/>
            <a:chExt cx="1440000" cy="1440000"/>
          </a:xfrm>
        </p:grpSpPr>
        <p:sp>
          <p:nvSpPr>
            <p:cNvPr id="13" name="Secteurs 12">
              <a:extLst>
                <a:ext uri="{FF2B5EF4-FFF2-40B4-BE49-F238E27FC236}">
                  <a16:creationId xmlns:a16="http://schemas.microsoft.com/office/drawing/2014/main" id="{47841D88-C469-FF42-85A1-FC8F7E092925}"/>
                </a:ext>
              </a:extLst>
            </p:cNvPr>
            <p:cNvSpPr>
              <a:spLocks/>
            </p:cNvSpPr>
            <p:nvPr/>
          </p:nvSpPr>
          <p:spPr>
            <a:xfrm rot="5400000">
              <a:off x="2561874" y="1345505"/>
              <a:ext cx="1400315" cy="1440000"/>
            </a:xfrm>
            <a:prstGeom prst="pie">
              <a:avLst>
                <a:gd name="adj1" fmla="val 10798616"/>
                <a:gd name="adj2" fmla="val 21599941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1" name="Secteurs 10">
              <a:extLst>
                <a:ext uri="{FF2B5EF4-FFF2-40B4-BE49-F238E27FC236}">
                  <a16:creationId xmlns:a16="http://schemas.microsoft.com/office/drawing/2014/main" id="{8DB04D66-932F-504E-9147-0CE08E2B68CB}"/>
                </a:ext>
              </a:extLst>
            </p:cNvPr>
            <p:cNvSpPr>
              <a:spLocks/>
            </p:cNvSpPr>
            <p:nvPr/>
          </p:nvSpPr>
          <p:spPr>
            <a:xfrm rot="16200000">
              <a:off x="2542032" y="1325663"/>
              <a:ext cx="1440000" cy="1440000"/>
            </a:xfrm>
            <a:prstGeom prst="pie">
              <a:avLst>
                <a:gd name="adj1" fmla="val 10798616"/>
                <a:gd name="adj2" fmla="val 1617319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6" name="Secteurs 5">
              <a:extLst>
                <a:ext uri="{FF2B5EF4-FFF2-40B4-BE49-F238E27FC236}">
                  <a16:creationId xmlns:a16="http://schemas.microsoft.com/office/drawing/2014/main" id="{9C0D558E-B247-7F4D-B3C3-E7B9C165A4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2032" y="1365348"/>
              <a:ext cx="1440000" cy="1360630"/>
            </a:xfrm>
            <a:prstGeom prst="pie">
              <a:avLst>
                <a:gd name="adj1" fmla="val 13026486"/>
                <a:gd name="adj2" fmla="val 1620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5" name="Secteurs 14">
              <a:extLst>
                <a:ext uri="{FF2B5EF4-FFF2-40B4-BE49-F238E27FC236}">
                  <a16:creationId xmlns:a16="http://schemas.microsoft.com/office/drawing/2014/main" id="{266A3CDE-993B-594A-97DF-3F10B20087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2032" y="1365348"/>
              <a:ext cx="1440000" cy="1360630"/>
            </a:xfrm>
            <a:prstGeom prst="pie">
              <a:avLst>
                <a:gd name="adj1" fmla="val 10782899"/>
                <a:gd name="adj2" fmla="val 13002613"/>
              </a:avLst>
            </a:prstGeom>
            <a:ln>
              <a:solidFill>
                <a:srgbClr val="FF9933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921A2B1E-2CC2-184B-8309-76B616980456}"/>
              </a:ext>
            </a:extLst>
          </p:cNvPr>
          <p:cNvSpPr txBox="1"/>
          <p:nvPr/>
        </p:nvSpPr>
        <p:spPr>
          <a:xfrm>
            <a:off x="2192151" y="2213127"/>
            <a:ext cx="2496517" cy="369332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/>
              <a:t>Space</a:t>
            </a:r>
            <a:r>
              <a:rPr lang="fr-FR" dirty="0"/>
              <a:t> and water </a:t>
            </a:r>
            <a:r>
              <a:rPr lang="fr-FR" dirty="0" err="1"/>
              <a:t>heating</a:t>
            </a: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8020A54-71E4-DC44-9157-38943597AFF0}"/>
              </a:ext>
            </a:extLst>
          </p:cNvPr>
          <p:cNvSpPr txBox="1"/>
          <p:nvPr/>
        </p:nvSpPr>
        <p:spPr>
          <a:xfrm>
            <a:off x="1982209" y="3519920"/>
            <a:ext cx="1603516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Agriculture use</a:t>
            </a:r>
          </a:p>
        </p:txBody>
      </p:sp>
    </p:spTree>
    <p:extLst>
      <p:ext uri="{BB962C8B-B14F-4D97-AF65-F5344CB8AC3E}">
        <p14:creationId xmlns:p14="http://schemas.microsoft.com/office/powerpoint/2010/main" val="9421290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 err="1">
                <a:solidFill>
                  <a:srgbClr val="FF9933"/>
                </a:solidFill>
              </a:rPr>
              <a:t>Thermodynamic</a:t>
            </a:r>
            <a:r>
              <a:rPr lang="fr-FR" sz="3600" b="0" dirty="0">
                <a:solidFill>
                  <a:srgbClr val="FF9933"/>
                </a:solidFill>
              </a:rPr>
              <a:t> </a:t>
            </a:r>
            <a:r>
              <a:rPr lang="fr-FR" sz="3600" b="0" dirty="0" err="1">
                <a:solidFill>
                  <a:srgbClr val="FF9933"/>
                </a:solidFill>
              </a:rPr>
              <a:t>solar</a:t>
            </a:r>
            <a:r>
              <a:rPr lang="fr-FR" sz="3600" b="0" dirty="0">
                <a:solidFill>
                  <a:srgbClr val="FF9933"/>
                </a:solidFill>
              </a:rPr>
              <a:t> system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50</a:t>
            </a:fld>
            <a:endParaRPr lang="fr-FR" dirty="0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CF0DEC3-B5F5-4C43-809C-798E655B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7411"/>
            <a:ext cx="44103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Impact of </a:t>
            </a:r>
            <a:r>
              <a:rPr lang="fr-FR" sz="2800" b="1" u="sng" dirty="0" err="1">
                <a:cs typeface="Calibri" pitchFamily="34" charset="0"/>
              </a:rPr>
              <a:t>optical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properties</a:t>
            </a:r>
            <a:r>
              <a:rPr lang="fr-FR" sz="2800" b="1" u="sng" dirty="0">
                <a:cs typeface="Calibri" pitchFamily="34" charset="0"/>
              </a:rPr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ECCDE1B-1834-824C-A24B-61521A6C3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1" y="1190631"/>
            <a:ext cx="8528050" cy="565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369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 err="1">
                <a:solidFill>
                  <a:srgbClr val="FF9933"/>
                </a:solidFill>
              </a:rPr>
              <a:t>Thermodynamic</a:t>
            </a:r>
            <a:r>
              <a:rPr lang="fr-FR" sz="3600" b="0" dirty="0">
                <a:solidFill>
                  <a:srgbClr val="FF9933"/>
                </a:solidFill>
              </a:rPr>
              <a:t> </a:t>
            </a:r>
            <a:r>
              <a:rPr lang="fr-FR" sz="3600" b="0" dirty="0" err="1">
                <a:solidFill>
                  <a:srgbClr val="FF9933"/>
                </a:solidFill>
              </a:rPr>
              <a:t>solar</a:t>
            </a:r>
            <a:r>
              <a:rPr lang="fr-FR" sz="3600" b="0" dirty="0">
                <a:solidFill>
                  <a:srgbClr val="FF9933"/>
                </a:solidFill>
              </a:rPr>
              <a:t> system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51</a:t>
            </a:fld>
            <a:endParaRPr lang="fr-FR" dirty="0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CF0DEC3-B5F5-4C43-809C-798E655B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7411"/>
            <a:ext cx="44103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Impact of </a:t>
            </a:r>
            <a:r>
              <a:rPr lang="fr-FR" sz="2800" b="1" u="sng" dirty="0" err="1">
                <a:cs typeface="Calibri" pitchFamily="34" charset="0"/>
              </a:rPr>
              <a:t>optical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properties</a:t>
            </a:r>
            <a:r>
              <a:rPr lang="fr-FR" sz="2800" b="1" u="sng" dirty="0">
                <a:cs typeface="Calibri" pitchFamily="34" charset="0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BD62847-0738-F544-B54F-C93BF3AA1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485" y="1169656"/>
            <a:ext cx="8584437" cy="568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600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 err="1">
                <a:solidFill>
                  <a:srgbClr val="FF9933"/>
                </a:solidFill>
              </a:rPr>
              <a:t>Thermodynamic</a:t>
            </a:r>
            <a:r>
              <a:rPr lang="fr-FR" sz="3600" b="0" dirty="0">
                <a:solidFill>
                  <a:srgbClr val="FF9933"/>
                </a:solidFill>
              </a:rPr>
              <a:t> </a:t>
            </a:r>
            <a:r>
              <a:rPr lang="fr-FR" sz="3600" b="0" dirty="0" err="1">
                <a:solidFill>
                  <a:srgbClr val="FF9933"/>
                </a:solidFill>
              </a:rPr>
              <a:t>solar</a:t>
            </a:r>
            <a:r>
              <a:rPr lang="fr-FR" sz="3600" b="0" dirty="0">
                <a:solidFill>
                  <a:srgbClr val="FF9933"/>
                </a:solidFill>
              </a:rPr>
              <a:t> system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52</a:t>
            </a:fld>
            <a:endParaRPr lang="fr-FR" dirty="0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CF0DEC3-B5F5-4C43-809C-798E655B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7411"/>
            <a:ext cx="44103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Impact of </a:t>
            </a:r>
            <a:r>
              <a:rPr lang="fr-FR" sz="2800" b="1" u="sng" dirty="0" err="1">
                <a:cs typeface="Calibri" pitchFamily="34" charset="0"/>
              </a:rPr>
              <a:t>optical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properties</a:t>
            </a:r>
            <a:r>
              <a:rPr lang="fr-FR" sz="2800" b="1" u="sng" dirty="0">
                <a:cs typeface="Calibri" pitchFamily="34" charset="0"/>
              </a:rPr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687F611-9FEA-794C-B123-AD7756129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228" y="1167195"/>
            <a:ext cx="8638573" cy="568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97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 err="1">
                <a:solidFill>
                  <a:srgbClr val="FF9933"/>
                </a:solidFill>
              </a:rPr>
              <a:t>Thermodynamic</a:t>
            </a:r>
            <a:r>
              <a:rPr lang="fr-FR" sz="3600" b="0" dirty="0">
                <a:solidFill>
                  <a:srgbClr val="FF9933"/>
                </a:solidFill>
              </a:rPr>
              <a:t> </a:t>
            </a:r>
            <a:r>
              <a:rPr lang="fr-FR" sz="3600" b="0" dirty="0" err="1">
                <a:solidFill>
                  <a:srgbClr val="FF9933"/>
                </a:solidFill>
              </a:rPr>
              <a:t>solar</a:t>
            </a:r>
            <a:r>
              <a:rPr lang="fr-FR" sz="3600" b="0" dirty="0">
                <a:solidFill>
                  <a:srgbClr val="FF9933"/>
                </a:solidFill>
              </a:rPr>
              <a:t> system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53</a:t>
            </a:fld>
            <a:endParaRPr lang="fr-FR" dirty="0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CF0DEC3-B5F5-4C43-809C-798E655B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7411"/>
            <a:ext cx="69928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 err="1">
                <a:cs typeface="Calibri" pitchFamily="34" charset="0"/>
              </a:rPr>
              <a:t>Mechanical</a:t>
            </a:r>
            <a:r>
              <a:rPr lang="fr-FR" sz="2800" b="1" u="sng" dirty="0">
                <a:cs typeface="Calibri" pitchFamily="34" charset="0"/>
              </a:rPr>
              <a:t> and thermal </a:t>
            </a:r>
            <a:r>
              <a:rPr lang="fr-FR" sz="2800" b="1" u="sng" dirty="0" err="1">
                <a:cs typeface="Calibri" pitchFamily="34" charset="0"/>
              </a:rPr>
              <a:t>materials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properties</a:t>
            </a:r>
            <a:r>
              <a:rPr lang="fr-FR" sz="2800" b="1" u="sng" dirty="0">
                <a:cs typeface="Calibri" pitchFamily="34" charset="0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EA7C1D-194A-B040-BD98-8AF2C05F8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1309168"/>
            <a:ext cx="8362802" cy="554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399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 err="1">
                <a:solidFill>
                  <a:srgbClr val="FF9933"/>
                </a:solidFill>
              </a:rPr>
              <a:t>Thermodynamic</a:t>
            </a:r>
            <a:r>
              <a:rPr lang="fr-FR" sz="3600" b="0" dirty="0">
                <a:solidFill>
                  <a:srgbClr val="FF9933"/>
                </a:solidFill>
              </a:rPr>
              <a:t> </a:t>
            </a:r>
            <a:r>
              <a:rPr lang="fr-FR" sz="3600" b="0" dirty="0" err="1">
                <a:solidFill>
                  <a:srgbClr val="FF9933"/>
                </a:solidFill>
              </a:rPr>
              <a:t>solar</a:t>
            </a:r>
            <a:r>
              <a:rPr lang="fr-FR" sz="3600" b="0" dirty="0">
                <a:solidFill>
                  <a:srgbClr val="FF9933"/>
                </a:solidFill>
              </a:rPr>
              <a:t> system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54</a:t>
            </a:fld>
            <a:endParaRPr lang="fr-FR" dirty="0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CF0DEC3-B5F5-4C43-809C-798E655B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7411"/>
            <a:ext cx="45448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Central </a:t>
            </a:r>
            <a:r>
              <a:rPr lang="fr-FR" sz="2800" b="1" u="sng" dirty="0" err="1">
                <a:cs typeface="Calibri" pitchFamily="34" charset="0"/>
              </a:rPr>
              <a:t>receiver</a:t>
            </a:r>
            <a:r>
              <a:rPr lang="fr-FR" sz="2800" b="1" u="sng" dirty="0">
                <a:cs typeface="Calibri" pitchFamily="34" charset="0"/>
              </a:rPr>
              <a:t> (</a:t>
            </a:r>
            <a:r>
              <a:rPr lang="fr-FR" sz="2800" b="1" u="sng" dirty="0" err="1">
                <a:cs typeface="Calibri" pitchFamily="34" charset="0"/>
              </a:rPr>
              <a:t>solar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tower</a:t>
            </a:r>
            <a:r>
              <a:rPr lang="fr-FR" sz="2800" b="1" u="sng" dirty="0">
                <a:cs typeface="Calibri" pitchFamily="34" charset="0"/>
              </a:rPr>
              <a:t>)</a:t>
            </a:r>
          </a:p>
        </p:txBody>
      </p:sp>
      <p:pic>
        <p:nvPicPr>
          <p:cNvPr id="13" name="Picture 2" descr="Afficher l'image d'origine">
            <a:extLst>
              <a:ext uri="{FF2B5EF4-FFF2-40B4-BE49-F238E27FC236}">
                <a16:creationId xmlns:a16="http://schemas.microsoft.com/office/drawing/2014/main" id="{7C594D18-5C69-2D47-A778-2F846C7B7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0915"/>
            <a:ext cx="4870512" cy="395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45E2A54-A90B-CC44-9CDB-A2B2BF787CD5}"/>
              </a:ext>
            </a:extLst>
          </p:cNvPr>
          <p:cNvSpPr/>
          <p:nvPr/>
        </p:nvSpPr>
        <p:spPr>
          <a:xfrm>
            <a:off x="4972986" y="1843487"/>
            <a:ext cx="721901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Plane or slightly concave mirrors moving on two axes (azimuth and elevation)</a:t>
            </a:r>
          </a:p>
          <a:p>
            <a:pPr marL="285750" indent="-285750">
              <a:buFontTx/>
              <a:buChar char="-"/>
            </a:pPr>
            <a:endParaRPr lang="en-US" sz="2200" b="1" dirty="0">
              <a:solidFill>
                <a:schemeClr val="tx2">
                  <a:lumMod val="75000"/>
                </a:schemeClr>
              </a:solidFill>
              <a:latin typeface="+mj-lt"/>
              <a:cs typeface="Calibri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Radiation concentrated at the top of the tower on the receiver</a:t>
            </a:r>
          </a:p>
          <a:p>
            <a:pPr marL="285750" indent="-285750">
              <a:buFontTx/>
              <a:buChar char="-"/>
            </a:pPr>
            <a:endParaRPr lang="en-US" sz="2200" b="1" dirty="0">
              <a:solidFill>
                <a:schemeClr val="tx2">
                  <a:lumMod val="75000"/>
                </a:schemeClr>
              </a:solidFill>
              <a:latin typeface="+mj-lt"/>
              <a:cs typeface="Calibri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Concentration factor of approximately 1000</a:t>
            </a:r>
          </a:p>
          <a:p>
            <a:pPr marL="285750" indent="-285750">
              <a:buFontTx/>
              <a:buChar char="-"/>
            </a:pPr>
            <a:endParaRPr lang="fr-FR" sz="2200" b="1" dirty="0">
              <a:solidFill>
                <a:schemeClr val="tx2">
                  <a:lumMod val="75000"/>
                </a:schemeClr>
              </a:solidFill>
              <a:latin typeface="+mj-lt"/>
              <a:cs typeface="Calibri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At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 the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receiver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 the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heat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 (up to 1000°C)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is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transfer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 to the HTF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DSG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Molten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salt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 (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HiTEC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Solar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salt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fr-FR" sz="2200" b="1" dirty="0">
              <a:solidFill>
                <a:schemeClr val="tx2">
                  <a:lumMod val="75000"/>
                </a:schemeClr>
              </a:solidFill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6731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 err="1">
                <a:solidFill>
                  <a:srgbClr val="FF9933"/>
                </a:solidFill>
              </a:rPr>
              <a:t>Thermodynamic</a:t>
            </a:r>
            <a:r>
              <a:rPr lang="fr-FR" sz="3600" b="0" dirty="0">
                <a:solidFill>
                  <a:srgbClr val="FF9933"/>
                </a:solidFill>
              </a:rPr>
              <a:t> </a:t>
            </a:r>
            <a:r>
              <a:rPr lang="fr-FR" sz="3600" b="0" dirty="0" err="1">
                <a:solidFill>
                  <a:srgbClr val="FF9933"/>
                </a:solidFill>
              </a:rPr>
              <a:t>solar</a:t>
            </a:r>
            <a:r>
              <a:rPr lang="fr-FR" sz="3600" b="0" dirty="0">
                <a:solidFill>
                  <a:srgbClr val="FF9933"/>
                </a:solidFill>
              </a:rPr>
              <a:t> system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55</a:t>
            </a:fld>
            <a:endParaRPr lang="fr-FR" dirty="0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CF0DEC3-B5F5-4C43-809C-798E655B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7411"/>
            <a:ext cx="38914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Central </a:t>
            </a:r>
            <a:r>
              <a:rPr lang="fr-FR" sz="2800" b="1" u="sng" dirty="0" err="1">
                <a:cs typeface="Calibri" pitchFamily="34" charset="0"/>
              </a:rPr>
              <a:t>receiver</a:t>
            </a:r>
            <a:r>
              <a:rPr lang="fr-FR" sz="2800" b="1" u="sng" dirty="0">
                <a:cs typeface="Calibri" pitchFamily="34" charset="0"/>
              </a:rPr>
              <a:t> and DSG</a:t>
            </a:r>
          </a:p>
        </p:txBody>
      </p:sp>
      <p:pic>
        <p:nvPicPr>
          <p:cNvPr id="10" name="Picture 2" descr="Afficher l'image d'origine">
            <a:extLst>
              <a:ext uri="{FF2B5EF4-FFF2-40B4-BE49-F238E27FC236}">
                <a16:creationId xmlns:a16="http://schemas.microsoft.com/office/drawing/2014/main" id="{01F4D4DC-C3D0-2B41-B38C-C4BC951D0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776" y="1209650"/>
            <a:ext cx="8504258" cy="564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2947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 err="1">
                <a:solidFill>
                  <a:srgbClr val="FF9933"/>
                </a:solidFill>
              </a:rPr>
              <a:t>Thermodynamic</a:t>
            </a:r>
            <a:r>
              <a:rPr lang="fr-FR" sz="3600" b="0" dirty="0">
                <a:solidFill>
                  <a:srgbClr val="FF9933"/>
                </a:solidFill>
              </a:rPr>
              <a:t> </a:t>
            </a:r>
            <a:r>
              <a:rPr lang="fr-FR" sz="3600" b="0" dirty="0" err="1">
                <a:solidFill>
                  <a:srgbClr val="FF9933"/>
                </a:solidFill>
              </a:rPr>
              <a:t>solar</a:t>
            </a:r>
            <a:r>
              <a:rPr lang="fr-FR" sz="3600" b="0" dirty="0">
                <a:solidFill>
                  <a:srgbClr val="FF9933"/>
                </a:solidFill>
              </a:rPr>
              <a:t> system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56</a:t>
            </a:fld>
            <a:endParaRPr lang="fr-FR" dirty="0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CF0DEC3-B5F5-4C43-809C-798E655B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7411"/>
            <a:ext cx="40725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Centrale </a:t>
            </a:r>
            <a:r>
              <a:rPr lang="fr-FR" sz="2800" b="1" u="sng" dirty="0" err="1">
                <a:cs typeface="Calibri" pitchFamily="34" charset="0"/>
              </a:rPr>
              <a:t>receiver</a:t>
            </a:r>
            <a:r>
              <a:rPr lang="fr-FR" sz="2800" b="1" u="sng" dirty="0">
                <a:cs typeface="Calibri" pitchFamily="34" charset="0"/>
              </a:rPr>
              <a:t> and DSG</a:t>
            </a:r>
          </a:p>
        </p:txBody>
      </p:sp>
      <p:pic>
        <p:nvPicPr>
          <p:cNvPr id="8" name="Picture 2" descr="Résultat de recherche d'images pour &quot;planta solar 20 abengoa&quot;">
            <a:extLst>
              <a:ext uri="{FF2B5EF4-FFF2-40B4-BE49-F238E27FC236}">
                <a16:creationId xmlns:a16="http://schemas.microsoft.com/office/drawing/2014/main" id="{174BCC38-7BDA-B144-80FE-E035E5403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" y="1553297"/>
            <a:ext cx="6043907" cy="402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A61A8C8-863C-4345-82C6-887364513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108" y="3420437"/>
            <a:ext cx="4389512" cy="330484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D5ABD6A-E56D-D349-8B80-A40FEC70031F}"/>
              </a:ext>
            </a:extLst>
          </p:cNvPr>
          <p:cNvSpPr/>
          <p:nvPr/>
        </p:nvSpPr>
        <p:spPr>
          <a:xfrm>
            <a:off x="7244814" y="1190631"/>
            <a:ext cx="364495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PS 20 (Sevilla-Spain) – 2009</a:t>
            </a:r>
          </a:p>
          <a:p>
            <a:endParaRPr lang="fr-FR" sz="2200" b="1" dirty="0">
              <a:solidFill>
                <a:schemeClr val="tx2">
                  <a:lumMod val="75000"/>
                </a:schemeClr>
              </a:solidFill>
              <a:latin typeface="+mj-lt"/>
              <a:cs typeface="Calibri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1 255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Heliostats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 (120 m</a:t>
            </a:r>
            <a:r>
              <a:rPr lang="fr-FR" sz="2200" b="1" baseline="30000" dirty="0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2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Tower 165 m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heigh</a:t>
            </a:r>
            <a:endParaRPr lang="fr-FR" sz="2200" b="1" dirty="0">
              <a:solidFill>
                <a:schemeClr val="tx2">
                  <a:lumMod val="75000"/>
                </a:schemeClr>
              </a:solidFill>
              <a:latin typeface="+mj-lt"/>
              <a:cs typeface="Calibri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Storage 1h</a:t>
            </a:r>
          </a:p>
          <a:p>
            <a:pPr marL="285750" indent="-285750">
              <a:buFontTx/>
              <a:buChar char="-"/>
            </a:pP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Rankine Cycle 20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MWe</a:t>
            </a:r>
            <a:endParaRPr lang="fr-FR" sz="2200" b="1" dirty="0">
              <a:solidFill>
                <a:schemeClr val="tx2">
                  <a:lumMod val="75000"/>
                </a:schemeClr>
              </a:solidFill>
              <a:latin typeface="+mj-lt"/>
              <a:cs typeface="Calibri" pitchFamily="34" charset="0"/>
            </a:endParaRPr>
          </a:p>
          <a:p>
            <a:endParaRPr lang="fr-FR" sz="2200" b="1" dirty="0">
              <a:solidFill>
                <a:schemeClr val="tx2">
                  <a:lumMod val="75000"/>
                </a:schemeClr>
              </a:solidFill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0099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 err="1">
                <a:solidFill>
                  <a:srgbClr val="FF9933"/>
                </a:solidFill>
              </a:rPr>
              <a:t>Thermodynamic</a:t>
            </a:r>
            <a:r>
              <a:rPr lang="fr-FR" sz="3600" b="0" dirty="0">
                <a:solidFill>
                  <a:srgbClr val="FF9933"/>
                </a:solidFill>
              </a:rPr>
              <a:t> </a:t>
            </a:r>
            <a:r>
              <a:rPr lang="fr-FR" sz="3600" b="0" dirty="0" err="1">
                <a:solidFill>
                  <a:srgbClr val="FF9933"/>
                </a:solidFill>
              </a:rPr>
              <a:t>solar</a:t>
            </a:r>
            <a:r>
              <a:rPr lang="fr-FR" sz="3600" b="0" dirty="0">
                <a:solidFill>
                  <a:srgbClr val="FF9933"/>
                </a:solidFill>
              </a:rPr>
              <a:t> system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57</a:t>
            </a:fld>
            <a:endParaRPr lang="fr-FR" dirty="0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CF0DEC3-B5F5-4C43-809C-798E655B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7411"/>
            <a:ext cx="49482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Central </a:t>
            </a:r>
            <a:r>
              <a:rPr lang="fr-FR" sz="2800" b="1" u="sng" dirty="0" err="1">
                <a:cs typeface="Calibri" pitchFamily="34" charset="0"/>
              </a:rPr>
              <a:t>receiver</a:t>
            </a:r>
            <a:r>
              <a:rPr lang="fr-FR" sz="2800" b="1" u="sng" dirty="0">
                <a:cs typeface="Calibri" pitchFamily="34" charset="0"/>
              </a:rPr>
              <a:t> and </a:t>
            </a:r>
            <a:r>
              <a:rPr lang="fr-FR" sz="2800" b="1" u="sng" dirty="0" err="1">
                <a:cs typeface="Calibri" pitchFamily="34" charset="0"/>
              </a:rPr>
              <a:t>molten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salt</a:t>
            </a:r>
            <a:endParaRPr lang="fr-FR" sz="2800" b="1" u="sng" dirty="0">
              <a:cs typeface="Calibri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EC175976-A583-4B4D-851C-962A4D48F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724" y="1423851"/>
            <a:ext cx="10238731" cy="543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64399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 err="1">
                <a:solidFill>
                  <a:srgbClr val="FF9933"/>
                </a:solidFill>
              </a:rPr>
              <a:t>Thermodynamic</a:t>
            </a:r>
            <a:r>
              <a:rPr lang="fr-FR" sz="3600" b="0" dirty="0">
                <a:solidFill>
                  <a:srgbClr val="FF9933"/>
                </a:solidFill>
              </a:rPr>
              <a:t> </a:t>
            </a:r>
            <a:r>
              <a:rPr lang="fr-FR" sz="3600" b="0" dirty="0" err="1">
                <a:solidFill>
                  <a:srgbClr val="FF9933"/>
                </a:solidFill>
              </a:rPr>
              <a:t>solar</a:t>
            </a:r>
            <a:r>
              <a:rPr lang="fr-FR" sz="3600" b="0" dirty="0">
                <a:solidFill>
                  <a:srgbClr val="FF9933"/>
                </a:solidFill>
              </a:rPr>
              <a:t> system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58</a:t>
            </a:fld>
            <a:endParaRPr lang="fr-FR" dirty="0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CF0DEC3-B5F5-4C43-809C-798E655B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7411"/>
            <a:ext cx="49482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Central </a:t>
            </a:r>
            <a:r>
              <a:rPr lang="fr-FR" sz="2800" b="1" u="sng" dirty="0" err="1">
                <a:cs typeface="Calibri" pitchFamily="34" charset="0"/>
              </a:rPr>
              <a:t>receiver</a:t>
            </a:r>
            <a:r>
              <a:rPr lang="fr-FR" sz="2800" b="1" u="sng" dirty="0">
                <a:cs typeface="Calibri" pitchFamily="34" charset="0"/>
              </a:rPr>
              <a:t> and </a:t>
            </a:r>
            <a:r>
              <a:rPr lang="fr-FR" sz="2800" b="1" u="sng" dirty="0" err="1">
                <a:cs typeface="Calibri" pitchFamily="34" charset="0"/>
              </a:rPr>
              <a:t>molten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salt</a:t>
            </a:r>
            <a:endParaRPr lang="fr-FR" sz="2800" b="1" u="sng" dirty="0">
              <a:cs typeface="Calibri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E9D1CE-58E7-2542-8BD4-B29127002427}"/>
              </a:ext>
            </a:extLst>
          </p:cNvPr>
          <p:cNvSpPr/>
          <p:nvPr/>
        </p:nvSpPr>
        <p:spPr>
          <a:xfrm>
            <a:off x="0" y="2345843"/>
            <a:ext cx="5133703" cy="280076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285750" indent="-285750">
              <a:buFontTx/>
              <a:buChar char="-"/>
            </a:pPr>
            <a:r>
              <a:rPr lang="en-US" sz="2200" b="1" dirty="0">
                <a:latin typeface="+mj-lt"/>
                <a:cs typeface="Calibri" pitchFamily="34" charset="0"/>
              </a:rPr>
              <a:t>1 818 Heliostats (39 m</a:t>
            </a:r>
            <a:r>
              <a:rPr lang="en-US" sz="2200" b="1" baseline="30000" dirty="0">
                <a:latin typeface="+mj-lt"/>
                <a:cs typeface="Calibri" pitchFamily="34" charset="0"/>
              </a:rPr>
              <a:t>2</a:t>
            </a:r>
            <a:r>
              <a:rPr lang="en-US" sz="2200" b="1" dirty="0">
                <a:latin typeface="+mj-lt"/>
                <a:cs typeface="Calibri" pitchFamily="34" charset="0"/>
              </a:rPr>
              <a:t>) + 108 (95 m</a:t>
            </a:r>
            <a:r>
              <a:rPr lang="en-US" sz="2200" b="1" baseline="30000" dirty="0">
                <a:latin typeface="+mj-lt"/>
                <a:cs typeface="Calibri" pitchFamily="34" charset="0"/>
              </a:rPr>
              <a:t>2</a:t>
            </a:r>
            <a:r>
              <a:rPr lang="en-US" sz="2200" b="1" dirty="0">
                <a:latin typeface="+mj-lt"/>
                <a:cs typeface="Calibri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2200" b="1" dirty="0">
                <a:latin typeface="+mj-lt"/>
                <a:cs typeface="Calibri" pitchFamily="34" charset="0"/>
              </a:rPr>
              <a:t>Tower 90 m height and 6 m diameter</a:t>
            </a:r>
          </a:p>
          <a:p>
            <a:pPr marL="285750" indent="-285750">
              <a:buFontTx/>
              <a:buChar char="-"/>
            </a:pPr>
            <a:r>
              <a:rPr lang="en-US" sz="2200" b="1" dirty="0">
                <a:latin typeface="+mj-lt"/>
                <a:cs typeface="Calibri" pitchFamily="34" charset="0"/>
              </a:rPr>
              <a:t>Receiver 800 suns: 43 </a:t>
            </a:r>
            <a:r>
              <a:rPr lang="en-US" sz="2200" b="1" dirty="0" err="1">
                <a:latin typeface="+mj-lt"/>
                <a:cs typeface="Calibri" pitchFamily="34" charset="0"/>
              </a:rPr>
              <a:t>MWth</a:t>
            </a:r>
            <a:endParaRPr lang="en-US" sz="2200" b="1" dirty="0">
              <a:latin typeface="+mj-lt"/>
              <a:cs typeface="Calibri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200" b="1" dirty="0">
                <a:latin typeface="+mj-lt"/>
                <a:cs typeface="Calibri" pitchFamily="34" charset="0"/>
              </a:rPr>
              <a:t>Storage 2*1 400 tons of nitrates</a:t>
            </a:r>
          </a:p>
          <a:p>
            <a:pPr marL="285750" indent="-285750">
              <a:buFontTx/>
              <a:buChar char="-"/>
            </a:pPr>
            <a:r>
              <a:rPr lang="en-US" sz="2200" b="1" dirty="0" err="1">
                <a:latin typeface="+mj-lt"/>
                <a:cs typeface="Calibri" pitchFamily="34" charset="0"/>
              </a:rPr>
              <a:t>Vaport</a:t>
            </a:r>
            <a:r>
              <a:rPr lang="en-US" sz="2200" b="1" dirty="0">
                <a:latin typeface="+mj-lt"/>
                <a:cs typeface="Calibri" pitchFamily="34" charset="0"/>
              </a:rPr>
              <a:t> production 35 </a:t>
            </a:r>
            <a:r>
              <a:rPr lang="en-US" sz="2200" b="1" dirty="0" err="1">
                <a:latin typeface="+mj-lt"/>
                <a:cs typeface="Calibri" pitchFamily="34" charset="0"/>
              </a:rPr>
              <a:t>MWth</a:t>
            </a:r>
            <a:r>
              <a:rPr lang="en-US" sz="2200" b="1" dirty="0">
                <a:latin typeface="+mj-lt"/>
                <a:cs typeface="Calibri" pitchFamily="34" charset="0"/>
              </a:rPr>
              <a:t>, 100 bars and 538 °C</a:t>
            </a:r>
          </a:p>
          <a:p>
            <a:pPr marL="285750" indent="-285750">
              <a:buFontTx/>
              <a:buChar char="-"/>
            </a:pPr>
            <a:r>
              <a:rPr lang="en-US" sz="2200" b="1" dirty="0" err="1">
                <a:latin typeface="+mj-lt"/>
                <a:cs typeface="Calibri" pitchFamily="34" charset="0"/>
              </a:rPr>
              <a:t>Rankine</a:t>
            </a:r>
            <a:r>
              <a:rPr lang="en-US" sz="2200" b="1" dirty="0">
                <a:latin typeface="+mj-lt"/>
                <a:cs typeface="Calibri" pitchFamily="34" charset="0"/>
              </a:rPr>
              <a:t> cycle  10 </a:t>
            </a:r>
            <a:r>
              <a:rPr lang="en-US" sz="2200" b="1" dirty="0" err="1">
                <a:latin typeface="+mj-lt"/>
                <a:cs typeface="Calibri" pitchFamily="34" charset="0"/>
              </a:rPr>
              <a:t>Mwe</a:t>
            </a:r>
            <a:endParaRPr lang="en-US" sz="2200" b="1" dirty="0">
              <a:latin typeface="+mj-lt"/>
              <a:cs typeface="Calibri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200" b="1" dirty="0">
                <a:latin typeface="+mj-lt"/>
                <a:cs typeface="Calibri" pitchFamily="34" charset="0"/>
              </a:rPr>
              <a:t>Cost = 46 M€ then 4,6/</a:t>
            </a:r>
            <a:r>
              <a:rPr lang="en-US" sz="2200" b="1" dirty="0" err="1">
                <a:latin typeface="+mj-lt"/>
                <a:cs typeface="Calibri" pitchFamily="34" charset="0"/>
              </a:rPr>
              <a:t>MWe</a:t>
            </a:r>
            <a:endParaRPr lang="en-US" sz="2200" b="1" dirty="0">
              <a:latin typeface="+mj-lt"/>
              <a:cs typeface="Calibri" pitchFamily="34" charset="0"/>
            </a:endParaRPr>
          </a:p>
        </p:txBody>
      </p:sp>
      <p:pic>
        <p:nvPicPr>
          <p:cNvPr id="11" name="Picture 2" descr="Aerial photo of a tower surrounded by rings of reflective mirrors.">
            <a:extLst>
              <a:ext uri="{FF2B5EF4-FFF2-40B4-BE49-F238E27FC236}">
                <a16:creationId xmlns:a16="http://schemas.microsoft.com/office/drawing/2014/main" id="{D68D94E8-EBF5-DD4F-8A81-0C20667CE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3702" y="929021"/>
            <a:ext cx="6531311" cy="556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91C8A72-16C9-4A48-A296-769A3AFE5A5A}"/>
              </a:ext>
            </a:extLst>
          </p:cNvPr>
          <p:cNvSpPr/>
          <p:nvPr/>
        </p:nvSpPr>
        <p:spPr>
          <a:xfrm>
            <a:off x="217844" y="1707003"/>
            <a:ext cx="2145716" cy="43088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fr-FR" sz="2200" b="1" dirty="0" err="1">
                <a:latin typeface="+mj-lt"/>
                <a:cs typeface="Calibri" pitchFamily="34" charset="0"/>
              </a:rPr>
              <a:t>Solar</a:t>
            </a:r>
            <a:r>
              <a:rPr lang="fr-FR" sz="2200" b="1" dirty="0">
                <a:latin typeface="+mj-lt"/>
                <a:cs typeface="Calibri" pitchFamily="34" charset="0"/>
              </a:rPr>
              <a:t> </a:t>
            </a:r>
            <a:r>
              <a:rPr lang="fr-FR" sz="2200" b="1" dirty="0" err="1">
                <a:latin typeface="+mj-lt"/>
                <a:cs typeface="Calibri" pitchFamily="34" charset="0"/>
              </a:rPr>
              <a:t>Two</a:t>
            </a:r>
            <a:r>
              <a:rPr lang="fr-FR" sz="2200" b="1" dirty="0">
                <a:latin typeface="+mj-lt"/>
                <a:cs typeface="Calibri" pitchFamily="34" charset="0"/>
              </a:rPr>
              <a:t> (1995)</a:t>
            </a:r>
          </a:p>
        </p:txBody>
      </p:sp>
    </p:spTree>
    <p:extLst>
      <p:ext uri="{BB962C8B-B14F-4D97-AF65-F5344CB8AC3E}">
        <p14:creationId xmlns:p14="http://schemas.microsoft.com/office/powerpoint/2010/main" val="8971609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 err="1">
                <a:solidFill>
                  <a:srgbClr val="FF9933"/>
                </a:solidFill>
              </a:rPr>
              <a:t>Thermodynamic</a:t>
            </a:r>
            <a:r>
              <a:rPr lang="fr-FR" sz="3600" b="0" dirty="0">
                <a:solidFill>
                  <a:srgbClr val="FF9933"/>
                </a:solidFill>
              </a:rPr>
              <a:t> </a:t>
            </a:r>
            <a:r>
              <a:rPr lang="fr-FR" sz="3600" b="0" dirty="0" err="1">
                <a:solidFill>
                  <a:srgbClr val="FF9933"/>
                </a:solidFill>
              </a:rPr>
              <a:t>solar</a:t>
            </a:r>
            <a:r>
              <a:rPr lang="fr-FR" sz="3600" b="0" dirty="0">
                <a:solidFill>
                  <a:srgbClr val="FF9933"/>
                </a:solidFill>
              </a:rPr>
              <a:t> system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59</a:t>
            </a:fld>
            <a:endParaRPr lang="fr-FR" dirty="0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CF0DEC3-B5F5-4C43-809C-798E655B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7411"/>
            <a:ext cx="41463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Central </a:t>
            </a:r>
            <a:r>
              <a:rPr lang="fr-FR" sz="2800" b="1" u="sng" dirty="0" err="1">
                <a:cs typeface="Calibri" pitchFamily="34" charset="0"/>
              </a:rPr>
              <a:t>receiver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summary</a:t>
            </a:r>
            <a:endParaRPr lang="fr-FR" sz="2800" b="1" u="sng" dirty="0">
              <a:cs typeface="Calibri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AD9AEB-73CB-E449-94A6-32AE8C58FF5A}"/>
              </a:ext>
            </a:extLst>
          </p:cNvPr>
          <p:cNvSpPr/>
          <p:nvPr/>
        </p:nvSpPr>
        <p:spPr>
          <a:xfrm>
            <a:off x="108250" y="1362527"/>
            <a:ext cx="73178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 =&gt; In 2015, 562 MW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installed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,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hence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 14%</a:t>
            </a:r>
          </a:p>
        </p:txBody>
      </p:sp>
      <p:pic>
        <p:nvPicPr>
          <p:cNvPr id="14" name="Picture 2" descr="https://upload.wikimedia.org/wikipedia/commons/thumb/3/31/Th%C3%A9mis.jpg/800px-Th%C3%A9mis.jpg">
            <a:extLst>
              <a:ext uri="{FF2B5EF4-FFF2-40B4-BE49-F238E27FC236}">
                <a16:creationId xmlns:a16="http://schemas.microsoft.com/office/drawing/2014/main" id="{66E68862-23B7-964A-B4B9-BC8F7B148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52" y="1998325"/>
            <a:ext cx="5055025" cy="324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69849E8-6E38-054A-B6BE-2D506998D876}"/>
              </a:ext>
            </a:extLst>
          </p:cNvPr>
          <p:cNvSpPr txBox="1"/>
          <p:nvPr/>
        </p:nvSpPr>
        <p:spPr>
          <a:xfrm>
            <a:off x="5231277" y="1939884"/>
            <a:ext cx="71653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latin typeface="+mn-lt"/>
              </a:rPr>
              <a:t>R&amp;D </a:t>
            </a:r>
            <a:r>
              <a:rPr lang="fr-FR" sz="2200" dirty="0" err="1">
                <a:latin typeface="+mn-lt"/>
              </a:rPr>
              <a:t>project</a:t>
            </a:r>
            <a:r>
              <a:rPr lang="fr-FR" sz="2200" dirty="0">
                <a:latin typeface="+mn-lt"/>
              </a:rPr>
              <a:t> in France</a:t>
            </a:r>
          </a:p>
          <a:p>
            <a:r>
              <a:rPr lang="fr-FR" sz="2200" dirty="0">
                <a:latin typeface="+mn-lt"/>
              </a:rPr>
              <a:t>	PEGASE  (CNRS-PROMES)</a:t>
            </a:r>
          </a:p>
          <a:p>
            <a:r>
              <a:rPr lang="fr-FR" sz="2200" dirty="0">
                <a:latin typeface="+mn-lt"/>
              </a:rPr>
              <a:t>-</a:t>
            </a:r>
            <a:r>
              <a:rPr lang="fr-FR" sz="2200" dirty="0" err="1">
                <a:latin typeface="+mn-lt"/>
              </a:rPr>
              <a:t>Pressurized</a:t>
            </a:r>
            <a:r>
              <a:rPr lang="fr-FR" sz="2200" dirty="0">
                <a:latin typeface="+mn-lt"/>
              </a:rPr>
              <a:t> air </a:t>
            </a:r>
            <a:r>
              <a:rPr lang="fr-FR" sz="2200" dirty="0" err="1">
                <a:latin typeface="+mn-lt"/>
              </a:rPr>
              <a:t>receiver</a:t>
            </a:r>
            <a:r>
              <a:rPr lang="fr-FR" sz="2200" dirty="0">
                <a:latin typeface="+mn-lt"/>
              </a:rPr>
              <a:t> </a:t>
            </a:r>
            <a:r>
              <a:rPr lang="fr-FR" sz="2200" dirty="0" err="1">
                <a:latin typeface="+mn-lt"/>
              </a:rPr>
              <a:t>combined</a:t>
            </a:r>
            <a:r>
              <a:rPr lang="fr-FR" sz="2200" dirty="0">
                <a:latin typeface="+mn-lt"/>
              </a:rPr>
              <a:t> to a gaz turbine (2MWe)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C33AA1F-5F8F-B744-8A0A-CDBC34EDF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471" y="3230222"/>
            <a:ext cx="6337942" cy="362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53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C5D61F7-A4A6-3148-9DC0-0381E6D0881F}"/>
              </a:ext>
            </a:extLst>
          </p:cNvPr>
          <p:cNvSpPr txBox="1"/>
          <p:nvPr/>
        </p:nvSpPr>
        <p:spPr>
          <a:xfrm>
            <a:off x="186567" y="5987018"/>
            <a:ext cx="2299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IEA : </a:t>
            </a:r>
            <a:r>
              <a:rPr lang="fr-FR" dirty="0" err="1"/>
              <a:t>Renewables</a:t>
            </a:r>
            <a:r>
              <a:rPr lang="fr-FR" dirty="0"/>
              <a:t> 2018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FF823DD-C0BA-EC49-9D19-89323FC2D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0" b="25424"/>
          <a:stretch/>
        </p:blipFill>
        <p:spPr>
          <a:xfrm>
            <a:off x="0" y="1934468"/>
            <a:ext cx="12192000" cy="353848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B76A4AA-A354-7C4A-8A10-6791FEBD0EED}"/>
              </a:ext>
            </a:extLst>
          </p:cNvPr>
          <p:cNvSpPr txBox="1"/>
          <p:nvPr/>
        </p:nvSpPr>
        <p:spPr>
          <a:xfrm>
            <a:off x="9919631" y="2292095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2018-2023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D88A67C-1F4F-E94E-99F5-46BD2FBAD1D0}"/>
              </a:ext>
            </a:extLst>
          </p:cNvPr>
          <p:cNvSpPr txBox="1"/>
          <p:nvPr/>
        </p:nvSpPr>
        <p:spPr>
          <a:xfrm>
            <a:off x="9204960" y="2292096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2017</a:t>
            </a:r>
          </a:p>
        </p:txBody>
      </p:sp>
      <p:sp>
        <p:nvSpPr>
          <p:cNvPr id="11" name="Text Box 20">
            <a:extLst>
              <a:ext uri="{FF2B5EF4-FFF2-40B4-BE49-F238E27FC236}">
                <a16:creationId xmlns:a16="http://schemas.microsoft.com/office/drawing/2014/main" id="{3280AF64-1A19-EA41-B3AF-A61DF446F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7411"/>
            <a:ext cx="19822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latin typeface="+mn-lt"/>
                <a:cs typeface="Calibri" pitchFamily="34" charset="0"/>
              </a:rPr>
              <a:t>The </a:t>
            </a:r>
            <a:r>
              <a:rPr lang="en-US" sz="2800" b="1" u="sng" dirty="0">
                <a:latin typeface="+mn-lt"/>
                <a:cs typeface="Calibri" pitchFamily="34" charset="0"/>
              </a:rPr>
              <a:t>market</a:t>
            </a:r>
            <a:r>
              <a:rPr lang="fr-FR" sz="2800" b="1" u="sng" dirty="0">
                <a:latin typeface="+mn-lt"/>
                <a:cs typeface="Calibri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728011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 err="1">
                <a:solidFill>
                  <a:srgbClr val="FF9933"/>
                </a:solidFill>
              </a:rPr>
              <a:t>Thermodynamic</a:t>
            </a:r>
            <a:r>
              <a:rPr lang="fr-FR" sz="3600" b="0" dirty="0">
                <a:solidFill>
                  <a:srgbClr val="FF9933"/>
                </a:solidFill>
              </a:rPr>
              <a:t> </a:t>
            </a:r>
            <a:r>
              <a:rPr lang="fr-FR" sz="3600" b="0" dirty="0" err="1">
                <a:solidFill>
                  <a:srgbClr val="FF9933"/>
                </a:solidFill>
              </a:rPr>
              <a:t>solar</a:t>
            </a:r>
            <a:r>
              <a:rPr lang="fr-FR" sz="3600" b="0" dirty="0">
                <a:solidFill>
                  <a:srgbClr val="FF9933"/>
                </a:solidFill>
              </a:rPr>
              <a:t> system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60</a:t>
            </a:fld>
            <a:endParaRPr lang="fr-FR" dirty="0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CF0DEC3-B5F5-4C43-809C-798E655B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7411"/>
            <a:ext cx="74939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 err="1">
                <a:cs typeface="Calibri" pitchFamily="34" charset="0"/>
              </a:rPr>
              <a:t>Dish</a:t>
            </a:r>
            <a:r>
              <a:rPr lang="fr-FR" sz="2800" b="1" u="sng" dirty="0">
                <a:cs typeface="Calibri" pitchFamily="34" charset="0"/>
              </a:rPr>
              <a:t> Stirling (</a:t>
            </a:r>
            <a:r>
              <a:rPr lang="fr-FR" sz="2800" b="1" u="sng" dirty="0" err="1">
                <a:cs typeface="Calibri" pitchFamily="34" charset="0"/>
              </a:rPr>
              <a:t>Parabolic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reflector-moving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receiver</a:t>
            </a:r>
            <a:r>
              <a:rPr lang="fr-FR" sz="2800" b="1" u="sng" dirty="0">
                <a:cs typeface="Calibri" pitchFamily="34" charset="0"/>
              </a:rPr>
              <a:t>)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209709A5-ACFE-8744-BA80-440A62B20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04" y="1231492"/>
            <a:ext cx="5185190" cy="5185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20">
            <a:extLst>
              <a:ext uri="{FF2B5EF4-FFF2-40B4-BE49-F238E27FC236}">
                <a16:creationId xmlns:a16="http://schemas.microsoft.com/office/drawing/2014/main" id="{13165DC9-065F-3543-A4C7-C1D17D5B4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7569" y="2328518"/>
            <a:ext cx="6424431" cy="302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Concentration factor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from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 1000 to 3000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suns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 !</a:t>
            </a:r>
          </a:p>
          <a:p>
            <a:pPr marL="285750" indent="-285750">
              <a:buFontTx/>
              <a:buChar char="-"/>
            </a:pPr>
            <a:endParaRPr lang="fr-FR" sz="2200" b="1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Parabolic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reflector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 up to 400 m</a:t>
            </a:r>
            <a:r>
              <a:rPr lang="fr-FR" sz="2200" b="1" baseline="30000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2</a:t>
            </a:r>
          </a:p>
          <a:p>
            <a:pPr marL="285750" indent="-285750">
              <a:buFontTx/>
              <a:buChar char="-"/>
            </a:pPr>
            <a:endParaRPr lang="fr-FR" sz="2200" b="1" baseline="30000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Two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 axes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tracking</a:t>
            </a:r>
            <a:endParaRPr lang="fr-FR" sz="2200" b="1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  <a:p>
            <a:pPr marL="285750" indent="-285750">
              <a:buFontTx/>
              <a:buChar char="-"/>
            </a:pPr>
            <a:endParaRPr lang="fr-FR" sz="2200" b="1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Stirling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engine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 to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generate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 power (250-700°C)</a:t>
            </a:r>
          </a:p>
          <a:p>
            <a:pPr marL="285750" indent="-285750">
              <a:buFontTx/>
              <a:buChar char="-"/>
            </a:pPr>
            <a:endParaRPr lang="fr-FR" sz="2200" b="1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On the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edge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technology</a:t>
            </a:r>
            <a:endParaRPr lang="fr-FR" sz="2200" b="1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3765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 err="1">
                <a:solidFill>
                  <a:srgbClr val="FF9933"/>
                </a:solidFill>
              </a:rPr>
              <a:t>Thermodynamic</a:t>
            </a:r>
            <a:r>
              <a:rPr lang="fr-FR" sz="3600" b="0" dirty="0">
                <a:solidFill>
                  <a:srgbClr val="FF9933"/>
                </a:solidFill>
              </a:rPr>
              <a:t> </a:t>
            </a:r>
            <a:r>
              <a:rPr lang="fr-FR" sz="3600" b="0" dirty="0" err="1">
                <a:solidFill>
                  <a:srgbClr val="FF9933"/>
                </a:solidFill>
              </a:rPr>
              <a:t>solar</a:t>
            </a:r>
            <a:r>
              <a:rPr lang="fr-FR" sz="3600" b="0" dirty="0">
                <a:solidFill>
                  <a:srgbClr val="FF9933"/>
                </a:solidFill>
              </a:rPr>
              <a:t> system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61</a:t>
            </a:fld>
            <a:endParaRPr lang="fr-FR" dirty="0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CF0DEC3-B5F5-4C43-809C-798E655B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7411"/>
            <a:ext cx="36845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 err="1">
                <a:cs typeface="Calibri" pitchFamily="34" charset="0"/>
              </a:rPr>
              <a:t>Parabolic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Through</a:t>
            </a:r>
            <a:r>
              <a:rPr lang="fr-FR" sz="2800" b="1" u="sng" dirty="0">
                <a:cs typeface="Calibri" pitchFamily="34" charset="0"/>
              </a:rPr>
              <a:t>, PT : 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E0E8A69B-37CF-294D-AD4C-686E71792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361592"/>
            <a:ext cx="5803347" cy="4923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20">
            <a:extLst>
              <a:ext uri="{FF2B5EF4-FFF2-40B4-BE49-F238E27FC236}">
                <a16:creationId xmlns:a16="http://schemas.microsoft.com/office/drawing/2014/main" id="{A37242D6-91F7-0544-A372-AD3D42A66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2351" y="1754034"/>
            <a:ext cx="5932622" cy="449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Produce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temperatures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 of about 450°C</a:t>
            </a:r>
          </a:p>
          <a:p>
            <a:endParaRPr lang="fr-FR" sz="2200" b="1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  <a:p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Parabolic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curved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mirror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north-south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oriented</a:t>
            </a:r>
            <a:endParaRPr lang="fr-FR" sz="2200" b="1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  <a:p>
            <a:endParaRPr lang="fr-FR" sz="2200" b="1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  <a:p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One axis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tracking</a:t>
            </a:r>
            <a:endParaRPr lang="fr-FR" sz="2200" b="1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  <a:p>
            <a:endParaRPr lang="fr-FR" sz="2200" b="1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  <a:p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Absorber tube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runs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along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 the focal line</a:t>
            </a:r>
          </a:p>
          <a:p>
            <a:endParaRPr lang="fr-FR" sz="2200" b="1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  <a:p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HTF=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usually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 thermal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oil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 but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sometimes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molten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salt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 or DSG</a:t>
            </a:r>
          </a:p>
          <a:p>
            <a:endParaRPr lang="fr-FR" sz="2200" b="1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  <a:p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Concentration factor: 8-80 </a:t>
            </a:r>
          </a:p>
          <a:p>
            <a:endParaRPr lang="fr-FR" sz="2200" b="1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588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 err="1">
                <a:solidFill>
                  <a:srgbClr val="FF9933"/>
                </a:solidFill>
              </a:rPr>
              <a:t>Thermodynamic</a:t>
            </a:r>
            <a:r>
              <a:rPr lang="fr-FR" sz="3600" b="0" dirty="0">
                <a:solidFill>
                  <a:srgbClr val="FF9933"/>
                </a:solidFill>
              </a:rPr>
              <a:t> </a:t>
            </a:r>
            <a:r>
              <a:rPr lang="fr-FR" sz="3600" b="0" dirty="0" err="1">
                <a:solidFill>
                  <a:srgbClr val="FF9933"/>
                </a:solidFill>
              </a:rPr>
              <a:t>solar</a:t>
            </a:r>
            <a:r>
              <a:rPr lang="fr-FR" sz="3600" b="0" dirty="0">
                <a:solidFill>
                  <a:srgbClr val="FF9933"/>
                </a:solidFill>
              </a:rPr>
              <a:t> system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62</a:t>
            </a:fld>
            <a:endParaRPr lang="fr-FR" dirty="0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CF0DEC3-B5F5-4C43-809C-798E655B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7411"/>
            <a:ext cx="36845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 err="1">
                <a:cs typeface="Calibri" pitchFamily="34" charset="0"/>
              </a:rPr>
              <a:t>Parabolic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Through</a:t>
            </a:r>
            <a:r>
              <a:rPr lang="fr-FR" sz="2800" b="1" u="sng" dirty="0">
                <a:cs typeface="Calibri" pitchFamily="34" charset="0"/>
              </a:rPr>
              <a:t>, PT :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4BC43FC-0DE1-9A4E-B92E-16518A146B54}"/>
              </a:ext>
            </a:extLst>
          </p:cNvPr>
          <p:cNvSpPr txBox="1"/>
          <p:nvPr/>
        </p:nvSpPr>
        <p:spPr>
          <a:xfrm>
            <a:off x="53346" y="1388896"/>
            <a:ext cx="22525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u="sng" dirty="0" err="1">
                <a:latin typeface="+mn-lt"/>
              </a:rPr>
              <a:t>Andasol</a:t>
            </a:r>
            <a:r>
              <a:rPr lang="fr-FR" sz="2200" u="sng" dirty="0">
                <a:latin typeface="+mn-lt"/>
              </a:rPr>
              <a:t> 1 (2008) :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9FAB05B-377E-F64E-AEFA-1ADE988E15E0}"/>
              </a:ext>
            </a:extLst>
          </p:cNvPr>
          <p:cNvSpPr txBox="1"/>
          <p:nvPr/>
        </p:nvSpPr>
        <p:spPr>
          <a:xfrm>
            <a:off x="0" y="1968161"/>
            <a:ext cx="40916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200" dirty="0">
                <a:latin typeface="+mn-lt"/>
              </a:rPr>
              <a:t>50 </a:t>
            </a:r>
            <a:r>
              <a:rPr lang="en-US" sz="2200" dirty="0" err="1">
                <a:latin typeface="+mn-lt"/>
              </a:rPr>
              <a:t>MWe</a:t>
            </a:r>
            <a:r>
              <a:rPr lang="en-US" sz="2200" dirty="0">
                <a:latin typeface="+mn-lt"/>
              </a:rPr>
              <a:t>, 45 000 houses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200" dirty="0">
                <a:latin typeface="+mn-lt"/>
              </a:rPr>
              <a:t>7,5 h two tank storage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200" dirty="0">
                <a:latin typeface="+mn-lt"/>
              </a:rPr>
              <a:t>300 M€ hence 6M€/</a:t>
            </a:r>
            <a:r>
              <a:rPr lang="en-US" sz="2200" dirty="0" err="1">
                <a:latin typeface="+mn-lt"/>
              </a:rPr>
              <a:t>MWe</a:t>
            </a:r>
            <a:endParaRPr lang="en-US" sz="2200" dirty="0">
              <a:latin typeface="+mn-lt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200" dirty="0">
                <a:latin typeface="+mn-lt"/>
              </a:rPr>
              <a:t>Electricity cost price 27 c€/kWh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200" dirty="0">
              <a:latin typeface="+mn-lt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2200" dirty="0">
              <a:latin typeface="+mn-lt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190DFB3F-572F-FC46-9549-AA4345AC2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1604" y="2939144"/>
            <a:ext cx="5252698" cy="3553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File:12-05-08 AS1.JPG">
            <a:extLst>
              <a:ext uri="{FF2B5EF4-FFF2-40B4-BE49-F238E27FC236}">
                <a16:creationId xmlns:a16="http://schemas.microsoft.com/office/drawing/2014/main" id="{D5C2286B-09D0-364A-A062-956161C47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9575" y="1160761"/>
            <a:ext cx="4242425" cy="282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9394A25B-089C-C640-8213-A9537367A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6" y="3530222"/>
            <a:ext cx="3800163" cy="2575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1852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 err="1">
                <a:solidFill>
                  <a:srgbClr val="FF9933"/>
                </a:solidFill>
              </a:rPr>
              <a:t>Thermodynamic</a:t>
            </a:r>
            <a:r>
              <a:rPr lang="fr-FR" sz="3600" b="0" dirty="0">
                <a:solidFill>
                  <a:srgbClr val="FF9933"/>
                </a:solidFill>
              </a:rPr>
              <a:t> </a:t>
            </a:r>
            <a:r>
              <a:rPr lang="fr-FR" sz="3600" b="0" dirty="0" err="1">
                <a:solidFill>
                  <a:srgbClr val="FF9933"/>
                </a:solidFill>
              </a:rPr>
              <a:t>solar</a:t>
            </a:r>
            <a:r>
              <a:rPr lang="fr-FR" sz="3600" b="0" dirty="0">
                <a:solidFill>
                  <a:srgbClr val="FF9933"/>
                </a:solidFill>
              </a:rPr>
              <a:t> system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63</a:t>
            </a:fld>
            <a:endParaRPr lang="fr-FR" dirty="0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CF0DEC3-B5F5-4C43-809C-798E655B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7411"/>
            <a:ext cx="36845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 err="1">
                <a:cs typeface="Calibri" pitchFamily="34" charset="0"/>
              </a:rPr>
              <a:t>Parabolic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Through</a:t>
            </a:r>
            <a:r>
              <a:rPr lang="fr-FR" sz="2800" b="1" u="sng" dirty="0">
                <a:cs typeface="Calibri" pitchFamily="34" charset="0"/>
              </a:rPr>
              <a:t>, PT :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2792722-08A8-8A46-822E-435228944E38}"/>
              </a:ext>
            </a:extLst>
          </p:cNvPr>
          <p:cNvSpPr txBox="1"/>
          <p:nvPr/>
        </p:nvSpPr>
        <p:spPr>
          <a:xfrm>
            <a:off x="146883" y="1710040"/>
            <a:ext cx="22525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u="sng" dirty="0" err="1">
                <a:latin typeface="+mn-lt"/>
              </a:rPr>
              <a:t>Andasol</a:t>
            </a:r>
            <a:r>
              <a:rPr lang="fr-FR" sz="2200" u="sng" dirty="0">
                <a:latin typeface="+mn-lt"/>
              </a:rPr>
              <a:t> 1 (2008) :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62F8800-58DF-724F-9123-467027790B2F}"/>
              </a:ext>
            </a:extLst>
          </p:cNvPr>
          <p:cNvSpPr txBox="1"/>
          <p:nvPr/>
        </p:nvSpPr>
        <p:spPr>
          <a:xfrm>
            <a:off x="146883" y="2348880"/>
            <a:ext cx="565302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sz="2200" dirty="0" err="1">
                <a:latin typeface="+mn-lt"/>
              </a:rPr>
              <a:t>Solar</a:t>
            </a:r>
            <a:r>
              <a:rPr lang="fr-FR" sz="2200" dirty="0">
                <a:latin typeface="+mn-lt"/>
              </a:rPr>
              <a:t> </a:t>
            </a:r>
            <a:r>
              <a:rPr lang="fr-FR" sz="2200" dirty="0" err="1">
                <a:latin typeface="+mn-lt"/>
              </a:rPr>
              <a:t>field</a:t>
            </a:r>
            <a:r>
              <a:rPr lang="fr-FR" sz="2200" dirty="0">
                <a:latin typeface="+mn-lt"/>
              </a:rPr>
              <a:t> Tin=293°C; Tout=393°C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sz="2200" dirty="0">
              <a:latin typeface="+mn-lt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2200" dirty="0" err="1">
                <a:latin typeface="+mn-lt"/>
              </a:rPr>
              <a:t>Solar</a:t>
            </a:r>
            <a:r>
              <a:rPr lang="fr-FR" sz="2200" dirty="0">
                <a:latin typeface="+mn-lt"/>
              </a:rPr>
              <a:t> </a:t>
            </a:r>
            <a:r>
              <a:rPr lang="fr-FR" sz="2200" dirty="0" err="1">
                <a:latin typeface="+mn-lt"/>
              </a:rPr>
              <a:t>field</a:t>
            </a:r>
            <a:r>
              <a:rPr lang="fr-FR" sz="2200" dirty="0">
                <a:latin typeface="+mn-lt"/>
              </a:rPr>
              <a:t> </a:t>
            </a:r>
            <a:r>
              <a:rPr lang="fr-FR" sz="2200" dirty="0" err="1">
                <a:latin typeface="+mn-lt"/>
              </a:rPr>
              <a:t>efficiency</a:t>
            </a:r>
            <a:r>
              <a:rPr lang="fr-FR" sz="2200" dirty="0">
                <a:latin typeface="+mn-lt"/>
              </a:rPr>
              <a:t> max. 70%, </a:t>
            </a:r>
            <a:r>
              <a:rPr lang="fr-FR" sz="2200" dirty="0" err="1">
                <a:latin typeface="+mn-lt"/>
              </a:rPr>
              <a:t>avg</a:t>
            </a:r>
            <a:r>
              <a:rPr lang="fr-FR" sz="2200" dirty="0">
                <a:latin typeface="+mn-lt"/>
              </a:rPr>
              <a:t>. 50%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sz="2200" dirty="0">
              <a:latin typeface="+mn-lt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2200" dirty="0">
                <a:latin typeface="+mn-lt"/>
              </a:rPr>
              <a:t>Rankine cycle100 bar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sz="2200" dirty="0">
              <a:latin typeface="+mn-lt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2200" dirty="0">
                <a:latin typeface="+mn-lt"/>
              </a:rPr>
              <a:t>Turbine max.40% , </a:t>
            </a:r>
            <a:r>
              <a:rPr lang="fr-FR" sz="2200" dirty="0" err="1">
                <a:latin typeface="+mn-lt"/>
              </a:rPr>
              <a:t>avg</a:t>
            </a:r>
            <a:r>
              <a:rPr lang="fr-FR" sz="2200" dirty="0">
                <a:latin typeface="+mn-lt"/>
              </a:rPr>
              <a:t>. 30%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sz="2200" dirty="0">
              <a:latin typeface="+mn-lt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sz="2200" dirty="0">
                <a:latin typeface="+mn-lt"/>
              </a:rPr>
              <a:t>Total max.28%, </a:t>
            </a:r>
            <a:r>
              <a:rPr lang="fr-FR" sz="2200" dirty="0" err="1">
                <a:latin typeface="+mn-lt"/>
              </a:rPr>
              <a:t>avg</a:t>
            </a:r>
            <a:r>
              <a:rPr lang="fr-FR" sz="2200" dirty="0">
                <a:latin typeface="+mn-lt"/>
              </a:rPr>
              <a:t>. 15%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sz="2200" dirty="0">
              <a:latin typeface="+mn-lt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fr-FR" sz="2200" dirty="0">
              <a:latin typeface="+mn-lt"/>
            </a:endParaRP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82931D50-2EA3-CE4E-890E-5D678A545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4694" y="1391281"/>
            <a:ext cx="6960280" cy="43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902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 err="1">
                <a:solidFill>
                  <a:srgbClr val="FF9933"/>
                </a:solidFill>
              </a:rPr>
              <a:t>Thermodynamic</a:t>
            </a:r>
            <a:r>
              <a:rPr lang="fr-FR" sz="3600" b="0" dirty="0">
                <a:solidFill>
                  <a:srgbClr val="FF9933"/>
                </a:solidFill>
              </a:rPr>
              <a:t> </a:t>
            </a:r>
            <a:r>
              <a:rPr lang="fr-FR" sz="3600" b="0" dirty="0" err="1">
                <a:solidFill>
                  <a:srgbClr val="FF9933"/>
                </a:solidFill>
              </a:rPr>
              <a:t>solar</a:t>
            </a:r>
            <a:r>
              <a:rPr lang="fr-FR" sz="3600" b="0" dirty="0">
                <a:solidFill>
                  <a:srgbClr val="FF9933"/>
                </a:solidFill>
              </a:rPr>
              <a:t> system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64</a:t>
            </a:fld>
            <a:endParaRPr lang="fr-FR" dirty="0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CF0DEC3-B5F5-4C43-809C-798E655B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7411"/>
            <a:ext cx="36845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 err="1">
                <a:cs typeface="Calibri" pitchFamily="34" charset="0"/>
              </a:rPr>
              <a:t>Parabolic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Through</a:t>
            </a:r>
            <a:r>
              <a:rPr lang="fr-FR" sz="2800" b="1" u="sng" dirty="0">
                <a:cs typeface="Calibri" pitchFamily="34" charset="0"/>
              </a:rPr>
              <a:t>, PT :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F6F9C02-7353-ED45-B1AA-CEAD8AEDF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907" y="1780366"/>
            <a:ext cx="483275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20">
            <a:extLst>
              <a:ext uri="{FF2B5EF4-FFF2-40B4-BE49-F238E27FC236}">
                <a16:creationId xmlns:a16="http://schemas.microsoft.com/office/drawing/2014/main" id="{1791D3DD-DEE5-5F4C-9BC2-3592865F8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4641" y="982678"/>
            <a:ext cx="344172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SEGS, Mojave,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California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 </a:t>
            </a: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id="{87E9D05B-E019-4D4A-968C-FF69CE4B1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273" y="1864884"/>
            <a:ext cx="3474079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World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largest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 354 MW</a:t>
            </a:r>
          </a:p>
          <a:p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HTF,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synthetic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oil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 400°C</a:t>
            </a:r>
          </a:p>
          <a:p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Rankine cycle</a:t>
            </a:r>
          </a:p>
          <a:p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Combined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with</a:t>
            </a:r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 Gaz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7D5C9A6-9298-A948-92EB-B25B632BEB57}"/>
              </a:ext>
            </a:extLst>
          </p:cNvPr>
          <p:cNvSpPr txBox="1"/>
          <p:nvPr/>
        </p:nvSpPr>
        <p:spPr>
          <a:xfrm>
            <a:off x="4040179" y="6071078"/>
            <a:ext cx="27831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>
                <a:latin typeface="+mj-lt"/>
              </a:rPr>
              <a:t>NOOR 1 =&gt; 170 MW</a:t>
            </a:r>
          </a:p>
          <a:p>
            <a:r>
              <a:rPr lang="fr-FR" sz="2200" dirty="0">
                <a:latin typeface="+mj-lt"/>
              </a:rPr>
              <a:t>2+3 =&gt; </a:t>
            </a:r>
            <a:r>
              <a:rPr lang="fr-FR" sz="2200" dirty="0" err="1">
                <a:latin typeface="+mj-lt"/>
              </a:rPr>
              <a:t>nearly</a:t>
            </a:r>
            <a:r>
              <a:rPr lang="fr-FR" sz="2200" dirty="0">
                <a:latin typeface="+mj-lt"/>
              </a:rPr>
              <a:t> 600 MW</a:t>
            </a:r>
          </a:p>
        </p:txBody>
      </p:sp>
      <p:pic>
        <p:nvPicPr>
          <p:cNvPr id="16" name="Picture 2" descr="Afficher l'image d'origine">
            <a:extLst>
              <a:ext uri="{FF2B5EF4-FFF2-40B4-BE49-F238E27FC236}">
                <a16:creationId xmlns:a16="http://schemas.microsoft.com/office/drawing/2014/main" id="{BA3246C7-CD6F-AC43-8FBD-AAEFB0E08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313" y="3894987"/>
            <a:ext cx="4441156" cy="294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5066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 err="1">
                <a:solidFill>
                  <a:srgbClr val="FF9933"/>
                </a:solidFill>
              </a:rPr>
              <a:t>Thermodynamic</a:t>
            </a:r>
            <a:r>
              <a:rPr lang="fr-FR" sz="3600" b="0" dirty="0">
                <a:solidFill>
                  <a:srgbClr val="FF9933"/>
                </a:solidFill>
              </a:rPr>
              <a:t> </a:t>
            </a:r>
            <a:r>
              <a:rPr lang="fr-FR" sz="3600" b="0" dirty="0" err="1">
                <a:solidFill>
                  <a:srgbClr val="FF9933"/>
                </a:solidFill>
              </a:rPr>
              <a:t>solar</a:t>
            </a:r>
            <a:r>
              <a:rPr lang="fr-FR" sz="3600" b="0" dirty="0">
                <a:solidFill>
                  <a:srgbClr val="FF9933"/>
                </a:solidFill>
              </a:rPr>
              <a:t> system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65</a:t>
            </a:fld>
            <a:endParaRPr lang="fr-FR" dirty="0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CF0DEC3-B5F5-4C43-809C-798E655B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7411"/>
            <a:ext cx="36845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 err="1">
                <a:cs typeface="Calibri" pitchFamily="34" charset="0"/>
              </a:rPr>
              <a:t>Parabolic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Through</a:t>
            </a:r>
            <a:r>
              <a:rPr lang="fr-FR" sz="2800" b="1" u="sng" dirty="0">
                <a:cs typeface="Calibri" pitchFamily="34" charset="0"/>
              </a:rPr>
              <a:t>, PT : </a:t>
            </a: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id="{8A5DCA85-A8F6-3F45-A141-6A29A4322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801" y="776823"/>
            <a:ext cx="423789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SEGS, </a:t>
            </a:r>
            <a:r>
              <a:rPr lang="fr-FR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California</a:t>
            </a:r>
            <a:endParaRPr lang="fr-FR" sz="2200" b="1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A47EED96-9830-8A42-8444-6995B8625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449" y="3230255"/>
            <a:ext cx="4192604" cy="278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27F3173A-0CF3-2646-A780-A3B9CB7F7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389" y="1027501"/>
            <a:ext cx="4227932" cy="4926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9FE1A2E5-96CE-1D46-BDB4-453AF6406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01" y="1484783"/>
            <a:ext cx="2477102" cy="3080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9" descr="https://encrypted-tbn1.gstatic.com/images?q=tbn:ANd9GcRUKw1H-IpSyJJduXtVqMWCyIHOK5rMi0YP1cVIqfCw0wK3HWGOQQ">
            <a:extLst>
              <a:ext uri="{FF2B5EF4-FFF2-40B4-BE49-F238E27FC236}">
                <a16:creationId xmlns:a16="http://schemas.microsoft.com/office/drawing/2014/main" id="{EAD82AD1-208A-7647-94D4-CEA4FB5E3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746" y="1251682"/>
            <a:ext cx="4039307" cy="265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75C131A-2984-054B-A640-1B5B2AC2118B}"/>
              </a:ext>
            </a:extLst>
          </p:cNvPr>
          <p:cNvSpPr/>
          <p:nvPr/>
        </p:nvSpPr>
        <p:spPr>
          <a:xfrm>
            <a:off x="794440" y="6054401"/>
            <a:ext cx="105441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Calibri" pitchFamily="34" charset="0"/>
              </a:rPr>
              <a:t>In total, in 2015, 3 452 MW installed, therefore 85 % of the installed capacity (500 MW in construction in Morocco)</a:t>
            </a:r>
          </a:p>
        </p:txBody>
      </p:sp>
    </p:spTree>
    <p:extLst>
      <p:ext uri="{BB962C8B-B14F-4D97-AF65-F5344CB8AC3E}">
        <p14:creationId xmlns:p14="http://schemas.microsoft.com/office/powerpoint/2010/main" val="34009815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 err="1">
                <a:solidFill>
                  <a:srgbClr val="FF9933"/>
                </a:solidFill>
              </a:rPr>
              <a:t>Thermodynamic</a:t>
            </a:r>
            <a:r>
              <a:rPr lang="fr-FR" sz="3600" b="0" dirty="0">
                <a:solidFill>
                  <a:srgbClr val="FF9933"/>
                </a:solidFill>
              </a:rPr>
              <a:t> </a:t>
            </a:r>
            <a:r>
              <a:rPr lang="fr-FR" sz="3600" b="0" dirty="0" err="1">
                <a:solidFill>
                  <a:srgbClr val="FF9933"/>
                </a:solidFill>
              </a:rPr>
              <a:t>solar</a:t>
            </a:r>
            <a:r>
              <a:rPr lang="fr-FR" sz="3600" b="0" dirty="0">
                <a:solidFill>
                  <a:srgbClr val="FF9933"/>
                </a:solidFill>
              </a:rPr>
              <a:t> system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66</a:t>
            </a:fld>
            <a:endParaRPr lang="fr-FR" dirty="0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CF0DEC3-B5F5-4C43-809C-798E655B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7411"/>
            <a:ext cx="62183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Compact </a:t>
            </a:r>
            <a:r>
              <a:rPr lang="fr-FR" sz="2800" b="1" u="sng" dirty="0" err="1">
                <a:cs typeface="Calibri" pitchFamily="34" charset="0"/>
              </a:rPr>
              <a:t>Linear</a:t>
            </a:r>
            <a:r>
              <a:rPr lang="fr-FR" sz="2800" b="1" u="sng" dirty="0">
                <a:cs typeface="Calibri" pitchFamily="34" charset="0"/>
              </a:rPr>
              <a:t> Fresnel </a:t>
            </a:r>
            <a:r>
              <a:rPr lang="fr-FR" sz="2800" b="1" u="sng" dirty="0" err="1">
                <a:cs typeface="Calibri" pitchFamily="34" charset="0"/>
              </a:rPr>
              <a:t>Reflector</a:t>
            </a:r>
            <a:r>
              <a:rPr lang="fr-FR" sz="2800" b="1" u="sng" dirty="0">
                <a:cs typeface="Calibri" pitchFamily="34" charset="0"/>
              </a:rPr>
              <a:t>, CLFR : </a:t>
            </a: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id="{51DC43AB-59A2-7E40-9E12-163C1E2DC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247" y="1607554"/>
            <a:ext cx="3922375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FR" sz="2200" b="1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  <a:p>
            <a:endParaRPr lang="fr-FR" sz="2200" b="1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  <a:p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Up to 550°C</a:t>
            </a:r>
          </a:p>
          <a:p>
            <a:endParaRPr lang="fr-FR" sz="2200" b="1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  <a:p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Concentration factor 10-200 </a:t>
            </a:r>
          </a:p>
          <a:p>
            <a:endParaRPr lang="fr-FR" sz="2200" b="1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  <a:p>
            <a:r>
              <a:rPr lang="fr-FR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Fixe absorber tube</a:t>
            </a:r>
          </a:p>
          <a:p>
            <a:endParaRPr lang="fr-FR" sz="2200" b="1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  <a:p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Only slightly curved, flat mirrors 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A943EF2-107B-7A4B-801E-8CFF611D1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71471"/>
            <a:ext cx="6421710" cy="481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3113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 err="1">
                <a:solidFill>
                  <a:srgbClr val="FF9933"/>
                </a:solidFill>
              </a:rPr>
              <a:t>Thermodynamic</a:t>
            </a:r>
            <a:r>
              <a:rPr lang="fr-FR" sz="3600" b="0" dirty="0">
                <a:solidFill>
                  <a:srgbClr val="FF9933"/>
                </a:solidFill>
              </a:rPr>
              <a:t> </a:t>
            </a:r>
            <a:r>
              <a:rPr lang="fr-FR" sz="3600" b="0" dirty="0" err="1">
                <a:solidFill>
                  <a:srgbClr val="FF9933"/>
                </a:solidFill>
              </a:rPr>
              <a:t>solar</a:t>
            </a:r>
            <a:r>
              <a:rPr lang="fr-FR" sz="3600" b="0" dirty="0">
                <a:solidFill>
                  <a:srgbClr val="FF9933"/>
                </a:solidFill>
              </a:rPr>
              <a:t> system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67</a:t>
            </a:fld>
            <a:endParaRPr lang="fr-FR" dirty="0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CF0DEC3-B5F5-4C43-809C-798E655B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7411"/>
            <a:ext cx="54775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Centrale de </a:t>
            </a:r>
            <a:r>
              <a:rPr lang="fr-FR" sz="2800" b="1" u="sng" dirty="0" err="1">
                <a:cs typeface="Calibri" pitchFamily="34" charset="0"/>
              </a:rPr>
              <a:t>Puerto</a:t>
            </a:r>
            <a:r>
              <a:rPr lang="fr-FR" sz="2800" b="1" u="sng" dirty="0">
                <a:cs typeface="Calibri" pitchFamily="34" charset="0"/>
              </a:rPr>
              <a:t> </a:t>
            </a:r>
            <a:r>
              <a:rPr lang="fr-FR" sz="2800" b="1" u="sng" dirty="0" err="1">
                <a:cs typeface="Calibri" pitchFamily="34" charset="0"/>
              </a:rPr>
              <a:t>Errado</a:t>
            </a:r>
            <a:r>
              <a:rPr lang="fr-FR" sz="2800" b="1" u="sng" dirty="0">
                <a:cs typeface="Calibri" pitchFamily="34" charset="0"/>
              </a:rPr>
              <a:t> 2 – Spain</a:t>
            </a:r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CEF77068-25E4-4840-84F7-209406669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6569" y="1626614"/>
            <a:ext cx="4015565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28 lines 940 m long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200" b="1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Temperature outlet of the solar field 270°C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200" b="1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Power cycle pressure 55 bar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200" b="1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Production 150 </a:t>
            </a:r>
            <a:r>
              <a:rPr lang="en-US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MWth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 and 30 </a:t>
            </a:r>
            <a:r>
              <a:rPr lang="en-US" sz="22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Mwe</a:t>
            </a:r>
            <a:endParaRPr lang="en-US" sz="2200" b="1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200" b="1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Storage ½ h</a:t>
            </a:r>
          </a:p>
        </p:txBody>
      </p:sp>
      <p:pic>
        <p:nvPicPr>
          <p:cNvPr id="11" name="Picture 2" descr="http://www.novatecsolar.com/index.php?rex_resize=450w__novatec_solar_puerto_errado_2_aerial_view_website.jpg">
            <a:extLst>
              <a:ext uri="{FF2B5EF4-FFF2-40B4-BE49-F238E27FC236}">
                <a16:creationId xmlns:a16="http://schemas.microsoft.com/office/drawing/2014/main" id="{0DD19457-CC48-8241-8F8B-EFC1769F6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26614"/>
            <a:ext cx="7567647" cy="465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0748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 err="1">
                <a:solidFill>
                  <a:srgbClr val="FF9933"/>
                </a:solidFill>
              </a:rPr>
              <a:t>Thermodynamic</a:t>
            </a:r>
            <a:r>
              <a:rPr lang="fr-FR" sz="3600" b="0" dirty="0">
                <a:solidFill>
                  <a:srgbClr val="FF9933"/>
                </a:solidFill>
              </a:rPr>
              <a:t> </a:t>
            </a:r>
            <a:r>
              <a:rPr lang="fr-FR" sz="3600" b="0" dirty="0" err="1">
                <a:solidFill>
                  <a:srgbClr val="FF9933"/>
                </a:solidFill>
              </a:rPr>
              <a:t>solar</a:t>
            </a:r>
            <a:r>
              <a:rPr lang="fr-FR" sz="3600" b="0" dirty="0">
                <a:solidFill>
                  <a:srgbClr val="FF9933"/>
                </a:solidFill>
              </a:rPr>
              <a:t> system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68</a:t>
            </a:fld>
            <a:endParaRPr lang="fr-FR" dirty="0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CF0DEC3-B5F5-4C43-809C-798E655B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7411"/>
            <a:ext cx="62183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Compact </a:t>
            </a:r>
            <a:r>
              <a:rPr lang="fr-FR" sz="2800" b="1" u="sng" dirty="0" err="1">
                <a:cs typeface="Calibri" pitchFamily="34" charset="0"/>
              </a:rPr>
              <a:t>Linear</a:t>
            </a:r>
            <a:r>
              <a:rPr lang="fr-FR" sz="2800" b="1" u="sng" dirty="0">
                <a:cs typeface="Calibri" pitchFamily="34" charset="0"/>
              </a:rPr>
              <a:t> Fresnel </a:t>
            </a:r>
            <a:r>
              <a:rPr lang="fr-FR" sz="2800" b="1" u="sng" dirty="0" err="1">
                <a:cs typeface="Calibri" pitchFamily="34" charset="0"/>
              </a:rPr>
              <a:t>Reflector</a:t>
            </a:r>
            <a:r>
              <a:rPr lang="fr-FR" sz="2800" b="1" u="sng" dirty="0">
                <a:cs typeface="Calibri" pitchFamily="34" charset="0"/>
              </a:rPr>
              <a:t>, CLFR : </a:t>
            </a: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id="{68608F4E-796F-FD44-8D8C-3F2BDD0FD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907" y="1562335"/>
            <a:ext cx="853244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200" b="1" u="sng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Advantages : 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200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Absorber are fixed (less moving part-link at the end of the line) ,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200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The movements of mirrors, their designs and size and this their manufacturing are simplified. The wind resistance is greater.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200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Increases the temperature level (goal =&gt; DSG)</a:t>
            </a: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id="{2D94ED99-D85B-6642-9418-5C81B7B10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907" y="4839801"/>
            <a:ext cx="853244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200" b="1" u="sng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Disadvantages:</a:t>
            </a:r>
          </a:p>
          <a:p>
            <a:endParaRPr lang="en-US" sz="2200" b="1" u="sng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Lower maturity (but many R &amp; D projects in progress).</a:t>
            </a:r>
            <a:endParaRPr lang="fr-FR" sz="2200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8689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 err="1">
                <a:solidFill>
                  <a:srgbClr val="FF9933"/>
                </a:solidFill>
              </a:rPr>
              <a:t>Thermodynamic</a:t>
            </a:r>
            <a:r>
              <a:rPr lang="fr-FR" sz="3600" b="0" dirty="0">
                <a:solidFill>
                  <a:srgbClr val="FF9933"/>
                </a:solidFill>
              </a:rPr>
              <a:t> </a:t>
            </a:r>
            <a:r>
              <a:rPr lang="fr-FR" sz="3600" b="0" dirty="0" err="1">
                <a:solidFill>
                  <a:srgbClr val="FF9933"/>
                </a:solidFill>
              </a:rPr>
              <a:t>solar</a:t>
            </a:r>
            <a:r>
              <a:rPr lang="fr-FR" sz="3600" b="0" dirty="0">
                <a:solidFill>
                  <a:srgbClr val="FF9933"/>
                </a:solidFill>
              </a:rPr>
              <a:t> system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69</a:t>
            </a:fld>
            <a:endParaRPr lang="fr-FR" dirty="0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CF0DEC3-B5F5-4C43-809C-798E655B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7411"/>
            <a:ext cx="62183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Compact </a:t>
            </a:r>
            <a:r>
              <a:rPr lang="fr-FR" sz="2800" b="1" u="sng" dirty="0" err="1">
                <a:cs typeface="Calibri" pitchFamily="34" charset="0"/>
              </a:rPr>
              <a:t>Linear</a:t>
            </a:r>
            <a:r>
              <a:rPr lang="fr-FR" sz="2800" b="1" u="sng" dirty="0">
                <a:cs typeface="Calibri" pitchFamily="34" charset="0"/>
              </a:rPr>
              <a:t> Fresnel </a:t>
            </a:r>
            <a:r>
              <a:rPr lang="fr-FR" sz="2800" b="1" u="sng" dirty="0" err="1">
                <a:cs typeface="Calibri" pitchFamily="34" charset="0"/>
              </a:rPr>
              <a:t>Reflector</a:t>
            </a:r>
            <a:r>
              <a:rPr lang="fr-FR" sz="2800" b="1" u="sng" dirty="0">
                <a:cs typeface="Calibri" pitchFamily="34" charset="0"/>
              </a:rPr>
              <a:t>, CLFR : </a:t>
            </a:r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A1E452A3-8F7A-374A-A9A5-3FFA87433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33" y="1573752"/>
            <a:ext cx="853244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2200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- In total, 45 MW </a:t>
            </a:r>
            <a:r>
              <a:rPr lang="fr-FR" sz="2200" dirty="0" err="1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hence</a:t>
            </a:r>
            <a:r>
              <a:rPr lang="fr-FR" sz="2200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 1% </a:t>
            </a:r>
          </a:p>
          <a:p>
            <a:endParaRPr lang="fr-FR" sz="2200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+mn-lt"/>
                <a:cs typeface="Calibri" pitchFamily="34" charset="0"/>
              </a:rPr>
              <a:t>- Numerous R &amp; D projects, even in France</a:t>
            </a:r>
            <a:endParaRPr lang="fr-FR" sz="2200" dirty="0">
              <a:solidFill>
                <a:schemeClr val="tx2">
                  <a:lumMod val="75000"/>
                </a:schemeClr>
              </a:solidFill>
              <a:latin typeface="+mn-lt"/>
              <a:cs typeface="Calibri" pitchFamily="34" charset="0"/>
            </a:endParaRPr>
          </a:p>
        </p:txBody>
      </p:sp>
      <p:pic>
        <p:nvPicPr>
          <p:cNvPr id="11" name="Picture 2" descr="Afficher l'image d'origine">
            <a:extLst>
              <a:ext uri="{FF2B5EF4-FFF2-40B4-BE49-F238E27FC236}">
                <a16:creationId xmlns:a16="http://schemas.microsoft.com/office/drawing/2014/main" id="{345D4BF5-2146-EB46-B09F-307DABB1C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0797"/>
            <a:ext cx="7450482" cy="353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FDA1ECD-A562-0D4D-9ED4-21BE074648DA}"/>
              </a:ext>
            </a:extLst>
          </p:cNvPr>
          <p:cNvSpPr/>
          <p:nvPr/>
        </p:nvSpPr>
        <p:spPr>
          <a:xfrm>
            <a:off x="7870285" y="4798613"/>
            <a:ext cx="424468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en-US" sz="2200" dirty="0">
                <a:solidFill>
                  <a:srgbClr val="1F497D">
                    <a:lumMod val="75000"/>
                  </a:srgbClr>
                </a:solidFill>
                <a:latin typeface="Calibri"/>
                <a:cs typeface="Calibri" pitchFamily="34" charset="0"/>
              </a:rPr>
              <a:t>  </a:t>
            </a:r>
            <a:r>
              <a:rPr lang="en-US" sz="2200" dirty="0" err="1">
                <a:solidFill>
                  <a:srgbClr val="1F497D">
                    <a:lumMod val="75000"/>
                  </a:srgbClr>
                </a:solidFill>
                <a:latin typeface="Calibri"/>
                <a:cs typeface="Calibri" pitchFamily="34" charset="0"/>
              </a:rPr>
              <a:t>Llo</a:t>
            </a:r>
            <a:r>
              <a:rPr lang="en-US" sz="2200" dirty="0">
                <a:solidFill>
                  <a:srgbClr val="1F497D">
                    <a:lumMod val="75000"/>
                  </a:srgbClr>
                </a:solidFill>
                <a:latin typeface="Calibri"/>
                <a:cs typeface="Calibri" pitchFamily="34" charset="0"/>
              </a:rPr>
              <a:t>, 64, CNIM</a:t>
            </a:r>
          </a:p>
          <a:p>
            <a:pPr marL="457200" lvl="0" indent="-457200">
              <a:buFontTx/>
              <a:buChar char="-"/>
            </a:pPr>
            <a:r>
              <a:rPr lang="en-US" sz="2200" dirty="0">
                <a:solidFill>
                  <a:srgbClr val="1F497D">
                    <a:lumMod val="75000"/>
                  </a:srgbClr>
                </a:solidFill>
                <a:latin typeface="Calibri"/>
                <a:cs typeface="Calibri" pitchFamily="34" charset="0"/>
              </a:rPr>
              <a:t>9 </a:t>
            </a:r>
            <a:r>
              <a:rPr lang="en-US" sz="2200" dirty="0" err="1">
                <a:solidFill>
                  <a:srgbClr val="1F497D">
                    <a:lumMod val="75000"/>
                  </a:srgbClr>
                </a:solidFill>
                <a:latin typeface="Calibri"/>
                <a:cs typeface="Calibri" pitchFamily="34" charset="0"/>
              </a:rPr>
              <a:t>Mwe</a:t>
            </a:r>
            <a:r>
              <a:rPr lang="en-US" sz="2200" dirty="0">
                <a:solidFill>
                  <a:srgbClr val="1F497D">
                    <a:lumMod val="75000"/>
                  </a:srgbClr>
                </a:solidFill>
                <a:latin typeface="Calibri"/>
                <a:cs typeface="Calibri" pitchFamily="34" charset="0"/>
              </a:rPr>
              <a:t>, 3 hours storage</a:t>
            </a:r>
          </a:p>
          <a:p>
            <a:pPr marL="457200" lvl="0" indent="-457200">
              <a:buFontTx/>
              <a:buChar char="-"/>
            </a:pPr>
            <a:r>
              <a:rPr lang="en-US" sz="2200" dirty="0">
                <a:solidFill>
                  <a:srgbClr val="1F497D">
                    <a:lumMod val="75000"/>
                  </a:srgbClr>
                </a:solidFill>
                <a:latin typeface="Calibri"/>
                <a:cs typeface="Calibri" pitchFamily="34" charset="0"/>
              </a:rPr>
              <a:t>Construction has began in 2016</a:t>
            </a:r>
          </a:p>
        </p:txBody>
      </p:sp>
    </p:spTree>
    <p:extLst>
      <p:ext uri="{BB962C8B-B14F-4D97-AF65-F5344CB8AC3E}">
        <p14:creationId xmlns:p14="http://schemas.microsoft.com/office/powerpoint/2010/main" val="893400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CF0DEC3-B5F5-4C43-809C-798E655B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7411"/>
            <a:ext cx="34894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u="sng" dirty="0">
                <a:latin typeface="+mn-lt"/>
                <a:cs typeface="Calibri" pitchFamily="34" charset="0"/>
              </a:rPr>
              <a:t>Market VS Irradiation</a:t>
            </a:r>
            <a:r>
              <a:rPr lang="fr-FR" sz="2800" b="1" u="sng" dirty="0">
                <a:latin typeface="+mn-lt"/>
                <a:cs typeface="Calibri" pitchFamily="34" charset="0"/>
              </a:rPr>
              <a:t>:</a:t>
            </a:r>
          </a:p>
        </p:txBody>
      </p:sp>
      <p:pic>
        <p:nvPicPr>
          <p:cNvPr id="11" name="Picture 2" descr="http://solargis.info/doc/_pics/freemaps/1000px/ghi/SolarGIS-Solar-map-Europe-de.png">
            <a:extLst>
              <a:ext uri="{FF2B5EF4-FFF2-40B4-BE49-F238E27FC236}">
                <a16:creationId xmlns:a16="http://schemas.microsoft.com/office/drawing/2014/main" id="{1EE3CC51-9924-6B44-8BCA-BD568FFEF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1707356"/>
            <a:ext cx="6276975" cy="44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4725B1F-705A-B645-9C30-E76B17AFC3C2}"/>
              </a:ext>
            </a:extLst>
          </p:cNvPr>
          <p:cNvSpPr txBox="1"/>
          <p:nvPr/>
        </p:nvSpPr>
        <p:spPr>
          <a:xfrm>
            <a:off x="8955440" y="2302385"/>
            <a:ext cx="2000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Germany: 146 </a:t>
            </a:r>
            <a:r>
              <a:rPr lang="fr-FR" b="1" dirty="0" err="1"/>
              <a:t>Wth</a:t>
            </a:r>
            <a:r>
              <a:rPr lang="fr-FR" b="1" dirty="0"/>
              <a:t>/</a:t>
            </a:r>
            <a:r>
              <a:rPr lang="fr-FR" b="1" dirty="0" err="1"/>
              <a:t>inh</a:t>
            </a:r>
            <a:r>
              <a:rPr lang="fr-FR" b="1" dirty="0"/>
              <a:t>.</a:t>
            </a:r>
          </a:p>
          <a:p>
            <a:endParaRPr lang="fr-FR" b="1" dirty="0"/>
          </a:p>
          <a:p>
            <a:r>
              <a:rPr lang="fr-FR" b="1" dirty="0"/>
              <a:t>France : 24 </a:t>
            </a:r>
            <a:r>
              <a:rPr lang="fr-FR" b="1" dirty="0" err="1"/>
              <a:t>Wth</a:t>
            </a:r>
            <a:r>
              <a:rPr lang="fr-FR" b="1" dirty="0"/>
              <a:t>/</a:t>
            </a:r>
            <a:r>
              <a:rPr lang="fr-FR" b="1" dirty="0" err="1"/>
              <a:t>inh</a:t>
            </a:r>
            <a:r>
              <a:rPr lang="fr-FR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13509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 err="1">
                <a:solidFill>
                  <a:srgbClr val="FF9933"/>
                </a:solidFill>
              </a:rPr>
              <a:t>Thermodynamic</a:t>
            </a:r>
            <a:r>
              <a:rPr lang="fr-FR" sz="3600" b="0" dirty="0">
                <a:solidFill>
                  <a:srgbClr val="FF9933"/>
                </a:solidFill>
              </a:rPr>
              <a:t> </a:t>
            </a:r>
            <a:r>
              <a:rPr lang="fr-FR" sz="3600" b="0" dirty="0" err="1">
                <a:solidFill>
                  <a:srgbClr val="FF9933"/>
                </a:solidFill>
              </a:rPr>
              <a:t>solar</a:t>
            </a:r>
            <a:r>
              <a:rPr lang="fr-FR" sz="3600" b="0" dirty="0">
                <a:solidFill>
                  <a:srgbClr val="FF9933"/>
                </a:solidFill>
              </a:rPr>
              <a:t> system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70</a:t>
            </a:fld>
            <a:endParaRPr lang="fr-FR" dirty="0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CF0DEC3-B5F5-4C43-809C-798E655B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7411"/>
            <a:ext cx="77350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Opération, construction or in </a:t>
            </a:r>
            <a:r>
              <a:rPr lang="fr-FR" sz="2800" b="1" u="sng" dirty="0" err="1">
                <a:cs typeface="Calibri" pitchFamily="34" charset="0"/>
              </a:rPr>
              <a:t>development</a:t>
            </a:r>
            <a:r>
              <a:rPr lang="fr-FR" sz="2800" b="1" u="sng" dirty="0">
                <a:cs typeface="Calibri" pitchFamily="34" charset="0"/>
              </a:rPr>
              <a:t> in 2015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E84556B-44F9-234B-9DF9-BED2AC6A3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31" y="1531452"/>
            <a:ext cx="12201831" cy="427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300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 err="1">
                <a:solidFill>
                  <a:srgbClr val="FF9933"/>
                </a:solidFill>
              </a:rPr>
              <a:t>Thermodynamic</a:t>
            </a:r>
            <a:r>
              <a:rPr lang="fr-FR" sz="3600" b="0" dirty="0">
                <a:solidFill>
                  <a:srgbClr val="FF9933"/>
                </a:solidFill>
              </a:rPr>
              <a:t> </a:t>
            </a:r>
            <a:r>
              <a:rPr lang="fr-FR" sz="3600" b="0" dirty="0" err="1">
                <a:solidFill>
                  <a:srgbClr val="FF9933"/>
                </a:solidFill>
              </a:rPr>
              <a:t>solar</a:t>
            </a:r>
            <a:r>
              <a:rPr lang="fr-FR" sz="3600" b="0" dirty="0">
                <a:solidFill>
                  <a:srgbClr val="FF9933"/>
                </a:solidFill>
              </a:rPr>
              <a:t> system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71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5946192-7C48-9046-966B-77A4400A3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184" y="725747"/>
            <a:ext cx="6605861" cy="602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947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 err="1">
                <a:solidFill>
                  <a:srgbClr val="FF9933"/>
                </a:solidFill>
              </a:rPr>
              <a:t>Thermodynamic</a:t>
            </a:r>
            <a:r>
              <a:rPr lang="fr-FR" sz="3600" b="0" dirty="0">
                <a:solidFill>
                  <a:srgbClr val="FF9933"/>
                </a:solidFill>
              </a:rPr>
              <a:t> </a:t>
            </a:r>
            <a:r>
              <a:rPr lang="fr-FR" sz="3600" b="0" dirty="0" err="1">
                <a:solidFill>
                  <a:srgbClr val="FF9933"/>
                </a:solidFill>
              </a:rPr>
              <a:t>solar</a:t>
            </a:r>
            <a:r>
              <a:rPr lang="fr-FR" sz="3600" b="0" dirty="0">
                <a:solidFill>
                  <a:srgbClr val="FF9933"/>
                </a:solidFill>
              </a:rPr>
              <a:t> system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72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E16CEF2-A1CC-4047-9027-EE124F5DD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58" y="982678"/>
            <a:ext cx="8741829" cy="587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713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 err="1">
                <a:solidFill>
                  <a:srgbClr val="FF9933"/>
                </a:solidFill>
              </a:rPr>
              <a:t>Thermodynamic</a:t>
            </a:r>
            <a:r>
              <a:rPr lang="fr-FR" sz="3600" b="0" dirty="0">
                <a:solidFill>
                  <a:srgbClr val="FF9933"/>
                </a:solidFill>
              </a:rPr>
              <a:t> </a:t>
            </a:r>
            <a:r>
              <a:rPr lang="fr-FR" sz="3600" b="0" dirty="0" err="1">
                <a:solidFill>
                  <a:srgbClr val="FF9933"/>
                </a:solidFill>
              </a:rPr>
              <a:t>solar</a:t>
            </a:r>
            <a:r>
              <a:rPr lang="fr-FR" sz="3600" b="0" dirty="0">
                <a:solidFill>
                  <a:srgbClr val="FF9933"/>
                </a:solidFill>
              </a:rPr>
              <a:t> system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73</a:t>
            </a:fld>
            <a:endParaRPr lang="fr-FR" dirty="0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CF0DEC3-B5F5-4C43-809C-798E655B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21068"/>
            <a:ext cx="39762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800" b="1" u="sng" dirty="0">
                <a:cs typeface="Calibri" pitchFamily="34" charset="0"/>
              </a:rPr>
              <a:t>Conclusion and prospects</a:t>
            </a:r>
          </a:p>
        </p:txBody>
      </p:sp>
      <p:pic>
        <p:nvPicPr>
          <p:cNvPr id="11" name="Picture 2" descr="https://encrypted-tbn0.gstatic.com/images?q=tbn:ANd9GcQlW68WlsouFHVPu64jbZnlXRKaH8di1iMXRqr0NQGBp73HxhwXFkvOsAfW">
            <a:extLst>
              <a:ext uri="{FF2B5EF4-FFF2-40B4-BE49-F238E27FC236}">
                <a16:creationId xmlns:a16="http://schemas.microsoft.com/office/drawing/2014/main" id="{AB17D8C8-00EE-6E4F-B396-81123D1E8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886" y="982678"/>
            <a:ext cx="2257114" cy="539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80EB8390-575C-2A46-98FF-2159C3F94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957" y="2416912"/>
            <a:ext cx="6357257" cy="381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2908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 err="1">
                <a:solidFill>
                  <a:srgbClr val="FF9933"/>
                </a:solidFill>
              </a:rPr>
              <a:t>Thermodynamic</a:t>
            </a:r>
            <a:r>
              <a:rPr lang="fr-FR" sz="3600" b="0" dirty="0">
                <a:solidFill>
                  <a:srgbClr val="FF9933"/>
                </a:solidFill>
              </a:rPr>
              <a:t> </a:t>
            </a:r>
            <a:r>
              <a:rPr lang="fr-FR" sz="3600" b="0" dirty="0" err="1">
                <a:solidFill>
                  <a:srgbClr val="FF9933"/>
                </a:solidFill>
              </a:rPr>
              <a:t>solar</a:t>
            </a:r>
            <a:r>
              <a:rPr lang="fr-FR" sz="3600" b="0" dirty="0">
                <a:solidFill>
                  <a:srgbClr val="FF9933"/>
                </a:solidFill>
              </a:rPr>
              <a:t> system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74</a:t>
            </a:fld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044AAB8-199C-0049-99A0-849583B9D87D}"/>
              </a:ext>
            </a:extLst>
          </p:cNvPr>
          <p:cNvSpPr txBox="1"/>
          <p:nvPr/>
        </p:nvSpPr>
        <p:spPr>
          <a:xfrm>
            <a:off x="1684248" y="6492875"/>
            <a:ext cx="7514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+mj-lt"/>
              </a:rPr>
              <a:t>From</a:t>
            </a:r>
            <a:r>
              <a:rPr lang="fr-FR" sz="1600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International Energy Agency. Technology Roadmap. Solar heating and cooling 2012 </a:t>
            </a:r>
            <a:endParaRPr lang="fr-FR" sz="1600" i="1" dirty="0">
              <a:latin typeface="+mj-lt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E892D07-93C2-0B40-B9C9-23E2B3BE4B39}"/>
              </a:ext>
            </a:extLst>
          </p:cNvPr>
          <p:cNvGrpSpPr/>
          <p:nvPr/>
        </p:nvGrpSpPr>
        <p:grpSpPr>
          <a:xfrm>
            <a:off x="-96525" y="1000604"/>
            <a:ext cx="10481496" cy="5492270"/>
            <a:chOff x="-5085" y="1322959"/>
            <a:chExt cx="8806185" cy="452085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3036E8D-CC37-C547-8527-8A983DB10CA0}"/>
                </a:ext>
              </a:extLst>
            </p:cNvPr>
            <p:cNvSpPr/>
            <p:nvPr/>
          </p:nvSpPr>
          <p:spPr>
            <a:xfrm>
              <a:off x="7164288" y="1484784"/>
              <a:ext cx="1419661" cy="1224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81FA0616-74D3-C148-AF0C-4B7ED58920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85" y="1322959"/>
              <a:ext cx="7806668" cy="4520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F7BBFF4A-6CB4-DE4F-B9F7-76AF788FF85D}"/>
                </a:ext>
              </a:extLst>
            </p:cNvPr>
            <p:cNvCxnSpPr/>
            <p:nvPr/>
          </p:nvCxnSpPr>
          <p:spPr>
            <a:xfrm>
              <a:off x="7340600" y="5156200"/>
              <a:ext cx="1460500" cy="0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E1F9CD1E-5333-794F-A73D-566BF20E45BA}"/>
                </a:ext>
              </a:extLst>
            </p:cNvPr>
            <p:cNvCxnSpPr/>
            <p:nvPr/>
          </p:nvCxnSpPr>
          <p:spPr>
            <a:xfrm>
              <a:off x="7876796" y="5162550"/>
              <a:ext cx="0" cy="88900"/>
            </a:xfrm>
            <a:prstGeom prst="line">
              <a:avLst/>
            </a:prstGeom>
            <a:ln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1C609A38-37F3-FC43-8005-346994364C6C}"/>
                </a:ext>
              </a:extLst>
            </p:cNvPr>
            <p:cNvCxnSpPr/>
            <p:nvPr/>
          </p:nvCxnSpPr>
          <p:spPr>
            <a:xfrm>
              <a:off x="8283196" y="5162550"/>
              <a:ext cx="0" cy="88900"/>
            </a:xfrm>
            <a:prstGeom prst="line">
              <a:avLst/>
            </a:prstGeom>
            <a:ln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9FA2F4BA-9BCE-234F-9B75-8A9D0CAB89C4}"/>
                </a:ext>
              </a:extLst>
            </p:cNvPr>
            <p:cNvSpPr txBox="1"/>
            <p:nvPr/>
          </p:nvSpPr>
          <p:spPr>
            <a:xfrm>
              <a:off x="7669910" y="5238750"/>
              <a:ext cx="41069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latin typeface="+mj-lt"/>
                  <a:ea typeface="Segoe UI Symbol" pitchFamily="34" charset="0"/>
                </a:rPr>
                <a:t>500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CD2D336B-BBBA-C140-87E6-228F17A3C840}"/>
                </a:ext>
              </a:extLst>
            </p:cNvPr>
            <p:cNvSpPr txBox="1"/>
            <p:nvPr/>
          </p:nvSpPr>
          <p:spPr>
            <a:xfrm>
              <a:off x="8076310" y="5232400"/>
              <a:ext cx="41069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latin typeface="+mj-lt"/>
                  <a:ea typeface="Segoe UI Symbol" pitchFamily="34" charset="0"/>
                </a:rPr>
                <a:t>600</a:t>
              </a:r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EA6ADE3D-A47F-304B-B810-B559613BF6F2}"/>
                </a:ext>
              </a:extLst>
            </p:cNvPr>
            <p:cNvCxnSpPr/>
            <p:nvPr/>
          </p:nvCxnSpPr>
          <p:spPr>
            <a:xfrm>
              <a:off x="4809671" y="1959429"/>
              <a:ext cx="3991429" cy="0"/>
            </a:xfrm>
            <a:prstGeom prst="straightConnector1">
              <a:avLst/>
            </a:prstGeom>
            <a:ln w="12700">
              <a:headEnd type="arrow"/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71C8B6E-D69D-4B4D-96DF-E35B13DC1C38}"/>
                </a:ext>
              </a:extLst>
            </p:cNvPr>
            <p:cNvSpPr txBox="1"/>
            <p:nvPr/>
          </p:nvSpPr>
          <p:spPr>
            <a:xfrm>
              <a:off x="6342744" y="1712682"/>
              <a:ext cx="9364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+mj-lt"/>
                </a:rPr>
                <a:t>Power plant</a:t>
              </a: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ED6F2CF1-EFFD-6D4A-86D9-D98330939A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2455863"/>
              <a:ext cx="1562100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6" descr="https://encrypted-tbn3.gstatic.com/images?q=tbn:ANd9GcQTUL-WBInGYsvGpRxQeVp3f5ZDpEyZA0VMXTZfUKIrtCmByaa1Pg">
              <a:extLst>
                <a:ext uri="{FF2B5EF4-FFF2-40B4-BE49-F238E27FC236}">
                  <a16:creationId xmlns:a16="http://schemas.microsoft.com/office/drawing/2014/main" id="{B07C0023-2C83-874F-BF0B-B67AFFAA34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4054" y="2455863"/>
              <a:ext cx="1047046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C74ABC97-4265-2442-B47B-EDDE62823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6254" y="2455863"/>
              <a:ext cx="1004346" cy="535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00A2FB01-BA03-F944-8CEE-3188AC337F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 bwMode="auto">
            <a:xfrm>
              <a:off x="3294746" y="2441349"/>
              <a:ext cx="1558467" cy="5516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605562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Reference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75</a:t>
            </a:fld>
            <a:endParaRPr lang="fr-FR" dirty="0"/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2C79A33A-D23C-9342-82CE-CA48C819305B}"/>
              </a:ext>
            </a:extLst>
          </p:cNvPr>
          <p:cNvSpPr txBox="1">
            <a:spLocks/>
          </p:cNvSpPr>
          <p:nvPr/>
        </p:nvSpPr>
        <p:spPr>
          <a:xfrm>
            <a:off x="124644" y="1469432"/>
            <a:ext cx="11990329" cy="440885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/>
              <a:t>Duffie</a:t>
            </a:r>
            <a:r>
              <a:rPr lang="en-US" sz="2400" dirty="0"/>
              <a:t>, J.A., Beckman, W.A., 1991. Solar Engineering of Thermal Processes. Wiley.</a:t>
            </a:r>
          </a:p>
          <a:p>
            <a:r>
              <a:rPr lang="fr-FR" sz="2400" dirty="0" err="1"/>
              <a:t>Peuser</a:t>
            </a:r>
            <a:r>
              <a:rPr lang="fr-FR" sz="2400" dirty="0"/>
              <a:t>, F.A., </a:t>
            </a:r>
            <a:r>
              <a:rPr lang="fr-FR" sz="2400" dirty="0" err="1"/>
              <a:t>Remmers</a:t>
            </a:r>
            <a:r>
              <a:rPr lang="fr-FR" sz="2400" dirty="0"/>
              <a:t>, K-H., </a:t>
            </a:r>
            <a:r>
              <a:rPr lang="fr-FR" sz="2400" dirty="0" err="1"/>
              <a:t>Schnauss</a:t>
            </a:r>
            <a:r>
              <a:rPr lang="fr-FR" sz="2400" dirty="0"/>
              <a:t>, M., « Installations Solaires thermiques, Conception et mise en </a:t>
            </a:r>
            <a:r>
              <a:rPr lang="fr-FR" sz="2400" dirty="0" err="1"/>
              <a:t>oeuvre</a:t>
            </a:r>
            <a:r>
              <a:rPr lang="fr-FR" sz="2400" dirty="0"/>
              <a:t> », Ed. Systèmes Solaires, 206, 403 pages</a:t>
            </a:r>
            <a:endParaRPr lang="en-US" sz="2400" dirty="0"/>
          </a:p>
          <a:p>
            <a:r>
              <a:rPr lang="fr-FR" sz="2400" dirty="0" err="1"/>
              <a:t>Weis</a:t>
            </a:r>
            <a:r>
              <a:rPr lang="fr-FR" sz="2400" dirty="0"/>
              <a:t> W., </a:t>
            </a:r>
            <a:r>
              <a:rPr lang="fr-FR" sz="2400" dirty="0" err="1"/>
              <a:t>Mauthner</a:t>
            </a:r>
            <a:r>
              <a:rPr lang="fr-FR" sz="2400" dirty="0"/>
              <a:t> F., </a:t>
            </a:r>
            <a:r>
              <a:rPr lang="fr-FR" sz="2400" dirty="0" err="1"/>
              <a:t>Solar</a:t>
            </a:r>
            <a:r>
              <a:rPr lang="fr-FR" sz="2400" dirty="0"/>
              <a:t> </a:t>
            </a:r>
            <a:r>
              <a:rPr lang="fr-FR" sz="2400" dirty="0" err="1"/>
              <a:t>Heat</a:t>
            </a:r>
            <a:r>
              <a:rPr lang="fr-FR" sz="2400" dirty="0"/>
              <a:t> </a:t>
            </a:r>
            <a:r>
              <a:rPr lang="fr-FR" sz="2400" dirty="0" err="1"/>
              <a:t>Worldwide</a:t>
            </a:r>
            <a:r>
              <a:rPr lang="fr-FR" sz="2400" dirty="0"/>
              <a:t>, SHC programme de l’IEA,  Edition 2015. </a:t>
            </a:r>
            <a:r>
              <a:rPr lang="fr-FR" sz="2400" dirty="0">
                <a:hlinkClick r:id="rId2"/>
              </a:rPr>
              <a:t>http://www.iea-shc.org/solar-heat-worldwide</a:t>
            </a:r>
            <a:endParaRPr lang="fr-FR" sz="2400" dirty="0"/>
          </a:p>
          <a:p>
            <a:r>
              <a:rPr lang="en-US" sz="2400" dirty="0"/>
              <a:t>International Energy Agency. Solar thermal electricity 2015 https://www.iea.org/publications/freepublications/publication/TechnologyRoadmapSolarThermalElectricity_2014edition.pdf </a:t>
            </a:r>
          </a:p>
          <a:p>
            <a:r>
              <a:rPr lang="en-US" sz="2400" dirty="0"/>
              <a:t>International Energy Agency. Technology Roadmap. Solar heating and cooling 2012 </a:t>
            </a:r>
            <a:r>
              <a:rPr lang="en-US" sz="2400" dirty="0">
                <a:hlinkClick r:id="rId3"/>
              </a:rPr>
              <a:t>http://www.iea.org/publications/freepublications/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886124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B036E38-ED8B-F94F-982A-841C79EA77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45" b="33710"/>
          <a:stretch/>
        </p:blipFill>
        <p:spPr>
          <a:xfrm>
            <a:off x="9664563" y="0"/>
            <a:ext cx="2450410" cy="50307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C755C0C-4D26-504B-AED4-173D65FB8631}"/>
              </a:ext>
            </a:extLst>
          </p:cNvPr>
          <p:cNvSpPr txBox="1"/>
          <p:nvPr/>
        </p:nvSpPr>
        <p:spPr>
          <a:xfrm>
            <a:off x="674557" y="1588957"/>
            <a:ext cx="998600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600" dirty="0"/>
          </a:p>
          <a:p>
            <a:pPr marL="514350" indent="-514350">
              <a:buAutoNum type="arabicParenR"/>
            </a:pPr>
            <a:r>
              <a:rPr lang="en-US" sz="4400" b="1" i="1" u="sng" dirty="0"/>
              <a:t>Solar thermal technologies</a:t>
            </a:r>
          </a:p>
          <a:p>
            <a:pPr marL="514350" indent="-514350">
              <a:buAutoNum type="arabicParenR"/>
            </a:pPr>
            <a:endParaRPr lang="en-US" sz="4400" i="1" dirty="0"/>
          </a:p>
          <a:p>
            <a:r>
              <a:rPr lang="en-US" sz="4400" dirty="0"/>
              <a:t>2) Thermodynamic solar system</a:t>
            </a:r>
          </a:p>
          <a:p>
            <a:endParaRPr lang="en-US" sz="4400" i="1" dirty="0"/>
          </a:p>
          <a:p>
            <a:r>
              <a:rPr lang="en-US" sz="4400" i="1" dirty="0"/>
              <a:t>Conclusions and prospects</a:t>
            </a:r>
          </a:p>
          <a:p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995685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D4B3F46-1506-7E41-B488-26CC0C4B4E50}"/>
              </a:ext>
            </a:extLst>
          </p:cNvPr>
          <p:cNvSpPr txBox="1">
            <a:spLocks/>
          </p:cNvSpPr>
          <p:nvPr/>
        </p:nvSpPr>
        <p:spPr>
          <a:xfrm>
            <a:off x="0" y="23474"/>
            <a:ext cx="8360735" cy="9592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Calibri Courant"/>
                <a:ea typeface="+mj-ea"/>
                <a:cs typeface="+mj-cs"/>
              </a:defRPr>
            </a:lvl1pPr>
          </a:lstStyle>
          <a:p>
            <a:r>
              <a:rPr lang="fr-FR" sz="3600" b="0" dirty="0">
                <a:solidFill>
                  <a:srgbClr val="FF9933"/>
                </a:solidFill>
              </a:rPr>
              <a:t>Solar thermal technologies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7ADF9-D29E-B44E-A3C4-622679DCC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2019-2020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44EE7C-9062-6D42-B539-4FE03E830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5B728D-CD45-1C4F-9541-6D370B696FC7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B036E38-ED8B-F94F-982A-841C79EA77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45" b="33710"/>
          <a:stretch/>
        </p:blipFill>
        <p:spPr>
          <a:xfrm>
            <a:off x="9664563" y="0"/>
            <a:ext cx="2450410" cy="503076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54645A2A-84BD-2C49-803A-F2F6DA5A5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416" y="948067"/>
            <a:ext cx="9466984" cy="5421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A246B47-E127-3F44-8254-96CC8563A53D}"/>
              </a:ext>
            </a:extLst>
          </p:cNvPr>
          <p:cNvSpPr txBox="1"/>
          <p:nvPr/>
        </p:nvSpPr>
        <p:spPr>
          <a:xfrm>
            <a:off x="3351728" y="6246396"/>
            <a:ext cx="3780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Source: </a:t>
            </a:r>
            <a:r>
              <a:rPr lang="fr-FR" sz="1600" i="1" dirty="0" err="1"/>
              <a:t>Solar</a:t>
            </a:r>
            <a:r>
              <a:rPr lang="fr-FR" sz="1600" i="1" dirty="0"/>
              <a:t> </a:t>
            </a:r>
            <a:r>
              <a:rPr lang="fr-FR" sz="1600" i="1" dirty="0" err="1"/>
              <a:t>Energy</a:t>
            </a:r>
            <a:r>
              <a:rPr lang="fr-FR" sz="1600" i="1" dirty="0"/>
              <a:t> Perspectives, IEA 2011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F4B0855-C95A-AE4B-B680-CC94FCCD5031}"/>
              </a:ext>
            </a:extLst>
          </p:cNvPr>
          <p:cNvSpPr/>
          <p:nvPr/>
        </p:nvSpPr>
        <p:spPr>
          <a:xfrm>
            <a:off x="2620698" y="1384562"/>
            <a:ext cx="4560389" cy="203529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377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7722</TotalTime>
  <Words>2083</Words>
  <Application>Microsoft Macintosh PowerPoint</Application>
  <PresentationFormat>Grand écran</PresentationFormat>
  <Paragraphs>593</Paragraphs>
  <Slides>75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75</vt:i4>
      </vt:variant>
    </vt:vector>
  </HeadingPairs>
  <TitlesOfParts>
    <vt:vector size="86" baseType="lpstr">
      <vt:lpstr>Arial</vt:lpstr>
      <vt:lpstr>Calibri</vt:lpstr>
      <vt:lpstr>Calibri Courant</vt:lpstr>
      <vt:lpstr>Cambria Math</vt:lpstr>
      <vt:lpstr>Garamond</vt:lpstr>
      <vt:lpstr>Helvetica</vt:lpstr>
      <vt:lpstr>LucidaGrande</vt:lpstr>
      <vt:lpstr>Open Sans</vt:lpstr>
      <vt:lpstr>Segoe UI Symbol</vt:lpstr>
      <vt:lpstr>Wingdings</vt:lpstr>
      <vt:lpstr>Conception personnalisée</vt:lpstr>
      <vt:lpstr>Energy ressources, conversion and distribution Solar technology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Charlie FEIX</dc:creator>
  <cp:lastModifiedBy>Sylvain Serra</cp:lastModifiedBy>
  <cp:revision>263</cp:revision>
  <dcterms:created xsi:type="dcterms:W3CDTF">2018-06-04T07:58:44Z</dcterms:created>
  <dcterms:modified xsi:type="dcterms:W3CDTF">2019-12-13T14:36:37Z</dcterms:modified>
</cp:coreProperties>
</file>